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dmirably Display" charset="1" panose="00000500000000000000"/>
      <p:regular r:id="rId31"/>
    </p:embeddedFont>
    <p:embeddedFont>
      <p:font typeface="ITC Franklin Gothic LT Semi-Bold" charset="1" panose="020B0704030502020204"/>
      <p:regular r:id="rId32"/>
    </p:embeddedFont>
    <p:embeddedFont>
      <p:font typeface="Aileron Regular Bold" charset="1" panose="00000800000000000000"/>
      <p:regular r:id="rId37"/>
    </p:embeddedFont>
    <p:embeddedFont>
      <p:font typeface="Aileron Regular" charset="1" panose="000005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notesSlides/notesSlide2.xml" Type="http://schemas.openxmlformats.org/officeDocument/2006/relationships/notesSlide"/><Relationship Id="rId37" Target="fonts/font37.fntdata" Type="http://schemas.openxmlformats.org/officeDocument/2006/relationships/font"/><Relationship Id="rId38" Target="fonts/font38.fntdata" Type="http://schemas.openxmlformats.org/officeDocument/2006/relationships/font"/><Relationship Id="rId39" Target="notesSlides/notesSlide3.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movies are more than entertainment, they are our cultural snapshots</a:t>
            </a:r>
          </a:p>
          <a:p>
            <a:r>
              <a:rPr lang="en-US"/>
              <a:t>stakeholders like filmmakers need real time data to predict trends, understans audience preferences to improve their movie perfomance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lets think if we have so much data what is the issue with movie performances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Vote Count</a:t>
            </a:r>
          </a:p>
          <a:p>
            <a:r>
              <a:rPr lang="en-US"/>
              <a:t>Definition: The total number of individual votes or ratings a movie has received from users.</a:t>
            </a:r>
          </a:p>
          <a:p>
            <a:r>
              <a:rPr lang="en-US"/>
              <a:t/>
            </a:r>
          </a:p>
          <a:p>
            <a:r>
              <a:rPr lang="en-US"/>
              <a:t>Purpose:</a:t>
            </a:r>
          </a:p>
          <a:p>
            <a:r>
              <a:rPr lang="en-US"/>
              <a:t>Indicates the popularity or level of audience engagement with the movie.</a:t>
            </a:r>
          </a:p>
          <a:p>
            <a:r>
              <a:rPr lang="en-US"/>
              <a:t>A higher vote count generally suggests that a movie has been widely viewed or discussed.</a:t>
            </a:r>
          </a:p>
          <a:p>
            <a:r>
              <a:rPr lang="en-US"/>
              <a:t/>
            </a:r>
          </a:p>
          <a:p>
            <a:r>
              <a:rPr lang="en-US"/>
              <a:t>Vote Average</a:t>
            </a:r>
          </a:p>
          <a:p>
            <a:r>
              <a:rPr lang="en-US"/>
              <a:t>Definition: The average rating given to a movie based on all the votes it received. It's calculated as:</a:t>
            </a:r>
          </a:p>
          <a:p>
            <a:r>
              <a:rPr lang="en-US"/>
              <a:t/>
            </a:r>
          </a:p>
          <a:p>
            <a:r>
              <a:rPr lang="en-US"/>
              <a:t>Vote Average = Sum of All Ratings/Vote Count</a:t>
            </a:r>
          </a:p>
          <a:p>
            <a:r>
              <a:rPr lang="en-US"/>
              <a:t/>
            </a:r>
          </a:p>
          <a:p>
            <a:r>
              <a:rPr lang="en-US"/>
              <a:t>Purpose:</a:t>
            </a:r>
          </a:p>
          <a:p>
            <a:r>
              <a:rPr lang="en-US"/>
              <a:t/>
            </a:r>
          </a:p>
          <a:p>
            <a:r>
              <a:rPr lang="en-US"/>
              <a:t>Reflects the quality or audience approval of a movie.</a:t>
            </a:r>
          </a:p>
          <a:p>
            <a:r>
              <a:rPr lang="en-US"/>
              <a:t>A higher average rating suggests that viewers generally liked the movie, while a lower rating implies mixed or negative reactions.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1oUhT-qQ.mp4" Type="http://schemas.openxmlformats.org/officeDocument/2006/relationships/video"/><Relationship Id="rId4" Target="../media/VAE1oUhT-qQ.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EKn4IBNE.mp4" Type="http://schemas.openxmlformats.org/officeDocument/2006/relationships/video"/><Relationship Id="rId4" Target="../media/VAGEKn4IBNE.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http://localhost:8088/superset/dashboard/p/Zj82vw7kqad/"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iamrohitdhole/Project_Team_10"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grpSp>
        <p:nvGrpSpPr>
          <p:cNvPr name="Group 2" id="2"/>
          <p:cNvGrpSpPr/>
          <p:nvPr/>
        </p:nvGrpSpPr>
        <p:grpSpPr>
          <a:xfrm rot="0">
            <a:off x="9904233" y="-332983"/>
            <a:ext cx="8604104" cy="11068871"/>
            <a:chOff x="0" y="0"/>
            <a:chExt cx="11472139" cy="14758495"/>
          </a:xfrm>
        </p:grpSpPr>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7846" t="0" r="27846" b="0"/>
            <a:stretch>
              <a:fillRect/>
            </a:stretch>
          </p:blipFill>
          <p:spPr>
            <a:xfrm flipH="false" flipV="false">
              <a:off x="0" y="0"/>
              <a:ext cx="11472139" cy="14758495"/>
            </a:xfrm>
            <a:prstGeom prst="rect">
              <a:avLst/>
            </a:prstGeom>
          </p:spPr>
        </p:pic>
      </p:grpSp>
      <p:sp>
        <p:nvSpPr>
          <p:cNvPr name="TextBox 4" id="4"/>
          <p:cNvSpPr txBox="true"/>
          <p:nvPr/>
        </p:nvSpPr>
        <p:spPr>
          <a:xfrm rot="0">
            <a:off x="666750" y="455995"/>
            <a:ext cx="8266808" cy="5744206"/>
          </a:xfrm>
          <a:prstGeom prst="rect">
            <a:avLst/>
          </a:prstGeom>
        </p:spPr>
        <p:txBody>
          <a:bodyPr anchor="t" rtlCol="false" tIns="0" lIns="0" bIns="0" rIns="0">
            <a:spAutoFit/>
          </a:bodyPr>
          <a:lstStyle/>
          <a:p>
            <a:pPr algn="l" marL="0" indent="0" lvl="0">
              <a:lnSpc>
                <a:spcPts val="8535"/>
              </a:lnSpc>
            </a:pPr>
            <a:r>
              <a:rPr lang="en-US" sz="10804">
                <a:solidFill>
                  <a:srgbClr val="262525"/>
                </a:solidFill>
                <a:latin typeface="Admirably Display"/>
                <a:ea typeface="Admirably Display"/>
                <a:cs typeface="Admirably Display"/>
                <a:sym typeface="Admirably Display"/>
              </a:rPr>
              <a:t>FLICKS AND FIGURES: A DATA DRIVEN DIVE INTO CINEMA</a:t>
            </a:r>
          </a:p>
        </p:txBody>
      </p:sp>
      <p:sp>
        <p:nvSpPr>
          <p:cNvPr name="TextBox 5" id="5"/>
          <p:cNvSpPr txBox="true"/>
          <p:nvPr/>
        </p:nvSpPr>
        <p:spPr>
          <a:xfrm rot="0">
            <a:off x="33976" y="9601202"/>
            <a:ext cx="9532355" cy="685798"/>
          </a:xfrm>
          <a:prstGeom prst="rect">
            <a:avLst/>
          </a:prstGeom>
        </p:spPr>
        <p:txBody>
          <a:bodyPr anchor="t" rtlCol="false" tIns="0" lIns="0" bIns="0" rIns="0">
            <a:spAutoFit/>
          </a:bodyPr>
          <a:lstStyle/>
          <a:p>
            <a:pPr algn="l">
              <a:lnSpc>
                <a:spcPts val="4499"/>
              </a:lnSpc>
            </a:pPr>
            <a:r>
              <a:rPr lang="en-US" sz="4499">
                <a:solidFill>
                  <a:srgbClr val="262525"/>
                </a:solidFill>
                <a:latin typeface="Admirably Display"/>
                <a:ea typeface="Admirably Display"/>
                <a:cs typeface="Admirably Display"/>
                <a:sym typeface="Admirably Display"/>
              </a:rPr>
              <a:t>Data Warehouse and Pipelines - DATA226</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grpSp>
        <p:nvGrpSpPr>
          <p:cNvPr name="Group 2" id="2"/>
          <p:cNvGrpSpPr/>
          <p:nvPr/>
        </p:nvGrpSpPr>
        <p:grpSpPr>
          <a:xfrm rot="0">
            <a:off x="133316" y="0"/>
            <a:ext cx="18154684" cy="10287000"/>
            <a:chOff x="0" y="0"/>
            <a:chExt cx="4781481" cy="2709333"/>
          </a:xfrm>
        </p:grpSpPr>
        <p:sp>
          <p:nvSpPr>
            <p:cNvPr name="Freeform 3" id="3"/>
            <p:cNvSpPr/>
            <p:nvPr/>
          </p:nvSpPr>
          <p:spPr>
            <a:xfrm flipH="false" flipV="false" rot="0">
              <a:off x="0" y="0"/>
              <a:ext cx="4781481" cy="2709333"/>
            </a:xfrm>
            <a:custGeom>
              <a:avLst/>
              <a:gdLst/>
              <a:ahLst/>
              <a:cxnLst/>
              <a:rect r="r" b="b" t="t" l="l"/>
              <a:pathLst>
                <a:path h="2709333" w="4781481">
                  <a:moveTo>
                    <a:pt x="0" y="0"/>
                  </a:moveTo>
                  <a:lnTo>
                    <a:pt x="4781481" y="0"/>
                  </a:lnTo>
                  <a:lnTo>
                    <a:pt x="4781481" y="2709333"/>
                  </a:lnTo>
                  <a:lnTo>
                    <a:pt x="0" y="2709333"/>
                  </a:lnTo>
                  <a:close/>
                </a:path>
              </a:pathLst>
            </a:custGeom>
            <a:solidFill>
              <a:srgbClr val="FFFFFF"/>
            </a:solidFill>
          </p:spPr>
        </p:sp>
        <p:sp>
          <p:nvSpPr>
            <p:cNvPr name="TextBox 4" id="4"/>
            <p:cNvSpPr txBox="true"/>
            <p:nvPr/>
          </p:nvSpPr>
          <p:spPr>
            <a:xfrm>
              <a:off x="0" y="-85725"/>
              <a:ext cx="4781481" cy="2795058"/>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666750" y="2576855"/>
            <a:ext cx="11705063" cy="5970861"/>
            <a:chOff x="0" y="0"/>
            <a:chExt cx="2570193" cy="1311079"/>
          </a:xfrm>
        </p:grpSpPr>
        <p:sp>
          <p:nvSpPr>
            <p:cNvPr name="Freeform 6" id="6"/>
            <p:cNvSpPr/>
            <p:nvPr/>
          </p:nvSpPr>
          <p:spPr>
            <a:xfrm flipH="false" flipV="false" rot="0">
              <a:off x="0" y="0"/>
              <a:ext cx="2570193" cy="1311079"/>
            </a:xfrm>
            <a:custGeom>
              <a:avLst/>
              <a:gdLst/>
              <a:ahLst/>
              <a:cxnLst/>
              <a:rect r="r" b="b" t="t" l="l"/>
              <a:pathLst>
                <a:path h="1311079" w="2570193">
                  <a:moveTo>
                    <a:pt x="0" y="0"/>
                  </a:moveTo>
                  <a:lnTo>
                    <a:pt x="2570193" y="0"/>
                  </a:lnTo>
                  <a:lnTo>
                    <a:pt x="2570193" y="1311079"/>
                  </a:lnTo>
                  <a:lnTo>
                    <a:pt x="0" y="1311079"/>
                  </a:lnTo>
                  <a:close/>
                </a:path>
              </a:pathLst>
            </a:custGeom>
            <a:blipFill>
              <a:blip r:embed="rId2"/>
              <a:stretch>
                <a:fillRect l="-2964" t="0" r="-2964" b="-4609"/>
              </a:stretch>
            </a:blipFill>
          </p:spPr>
        </p:sp>
      </p:grpSp>
      <p:sp>
        <p:nvSpPr>
          <p:cNvPr name="Freeform 7" id="7"/>
          <p:cNvSpPr/>
          <p:nvPr/>
        </p:nvSpPr>
        <p:spPr>
          <a:xfrm flipH="false" flipV="false" rot="0">
            <a:off x="12873333" y="2576855"/>
            <a:ext cx="4562938" cy="6681445"/>
          </a:xfrm>
          <a:custGeom>
            <a:avLst/>
            <a:gdLst/>
            <a:ahLst/>
            <a:cxnLst/>
            <a:rect r="r" b="b" t="t" l="l"/>
            <a:pathLst>
              <a:path h="6681445" w="4562938">
                <a:moveTo>
                  <a:pt x="0" y="0"/>
                </a:moveTo>
                <a:lnTo>
                  <a:pt x="4562939" y="0"/>
                </a:lnTo>
                <a:lnTo>
                  <a:pt x="4562939" y="6681445"/>
                </a:lnTo>
                <a:lnTo>
                  <a:pt x="0" y="6681445"/>
                </a:lnTo>
                <a:lnTo>
                  <a:pt x="0" y="0"/>
                </a:lnTo>
                <a:close/>
              </a:path>
            </a:pathLst>
          </a:custGeom>
          <a:blipFill>
            <a:blip r:embed="rId3"/>
            <a:stretch>
              <a:fillRect l="0" t="0" r="0" b="0"/>
            </a:stretch>
          </a:blipFill>
        </p:spPr>
      </p:sp>
      <p:sp>
        <p:nvSpPr>
          <p:cNvPr name="TextBox 8" id="8"/>
          <p:cNvSpPr txBox="true"/>
          <p:nvPr/>
        </p:nvSpPr>
        <p:spPr>
          <a:xfrm rot="0">
            <a:off x="666750" y="596900"/>
            <a:ext cx="3925148" cy="485775"/>
          </a:xfrm>
          <a:prstGeom prst="rect">
            <a:avLst/>
          </a:prstGeom>
        </p:spPr>
        <p:txBody>
          <a:bodyPr anchor="t" rtlCol="false" tIns="0" lIns="0" bIns="0" rIns="0">
            <a:spAutoFit/>
          </a:bodyPr>
          <a:lstStyle/>
          <a:p>
            <a:pPr algn="just">
              <a:lnSpc>
                <a:spcPts val="3359"/>
              </a:lnSpc>
            </a:pPr>
            <a:r>
              <a:rPr lang="en-US" sz="2799">
                <a:solidFill>
                  <a:srgbClr val="868686"/>
                </a:solidFill>
                <a:latin typeface="Admirably Display"/>
                <a:ea typeface="Admirably Display"/>
                <a:cs typeface="Admirably Display"/>
                <a:sym typeface="Admirably Display"/>
              </a:rPr>
              <a:t>Understanding Data</a:t>
            </a:r>
          </a:p>
        </p:txBody>
      </p:sp>
      <p:sp>
        <p:nvSpPr>
          <p:cNvPr name="TextBox 9" id="9"/>
          <p:cNvSpPr txBox="true"/>
          <p:nvPr/>
        </p:nvSpPr>
        <p:spPr>
          <a:xfrm rot="0">
            <a:off x="666750" y="1035050"/>
            <a:ext cx="16172448" cy="1141735"/>
          </a:xfrm>
          <a:prstGeom prst="rect">
            <a:avLst/>
          </a:prstGeom>
        </p:spPr>
        <p:txBody>
          <a:bodyPr anchor="t" rtlCol="false" tIns="0" lIns="0" bIns="0" rIns="0">
            <a:spAutoFit/>
          </a:bodyPr>
          <a:lstStyle/>
          <a:p>
            <a:pPr algn="l">
              <a:lnSpc>
                <a:spcPts val="6880"/>
              </a:lnSpc>
            </a:pPr>
            <a:r>
              <a:rPr lang="en-US" sz="8600">
                <a:solidFill>
                  <a:srgbClr val="000000"/>
                </a:solidFill>
                <a:latin typeface="Admirably Display"/>
                <a:ea typeface="Admirably Display"/>
                <a:cs typeface="Admirably Display"/>
                <a:sym typeface="Admirably Display"/>
              </a:rPr>
              <a:t>DATABASE SCHEMA - ER DIAGRAM</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063343" cy="10287000"/>
            <a:chOff x="0" y="0"/>
            <a:chExt cx="1249223" cy="1593725"/>
          </a:xfrm>
        </p:grpSpPr>
        <p:sp>
          <p:nvSpPr>
            <p:cNvPr name="Freeform 3" id="3"/>
            <p:cNvSpPr/>
            <p:nvPr/>
          </p:nvSpPr>
          <p:spPr>
            <a:xfrm flipH="false" flipV="false" rot="0">
              <a:off x="0" y="0"/>
              <a:ext cx="1249223" cy="1593725"/>
            </a:xfrm>
            <a:custGeom>
              <a:avLst/>
              <a:gdLst/>
              <a:ahLst/>
              <a:cxnLst/>
              <a:rect r="r" b="b" t="t" l="l"/>
              <a:pathLst>
                <a:path h="1593725" w="1249223">
                  <a:moveTo>
                    <a:pt x="0" y="0"/>
                  </a:moveTo>
                  <a:lnTo>
                    <a:pt x="1249223" y="0"/>
                  </a:lnTo>
                  <a:lnTo>
                    <a:pt x="1249223" y="1593725"/>
                  </a:lnTo>
                  <a:lnTo>
                    <a:pt x="0" y="1593725"/>
                  </a:lnTo>
                  <a:close/>
                </a:path>
              </a:pathLst>
            </a:custGeom>
            <a:solidFill>
              <a:srgbClr val="F1F2F2"/>
            </a:solidFill>
            <a:ln w="12700">
              <a:solidFill>
                <a:srgbClr val="000000"/>
              </a:solidFill>
            </a:ln>
          </p:spPr>
        </p:sp>
      </p:grpSp>
      <p:sp>
        <p:nvSpPr>
          <p:cNvPr name="Freeform 4" id="4"/>
          <p:cNvSpPr/>
          <p:nvPr/>
        </p:nvSpPr>
        <p:spPr>
          <a:xfrm flipH="false" flipV="false" rot="0">
            <a:off x="4351175" y="2460247"/>
            <a:ext cx="13123556" cy="7382000"/>
          </a:xfrm>
          <a:custGeom>
            <a:avLst/>
            <a:gdLst/>
            <a:ahLst/>
            <a:cxnLst/>
            <a:rect r="r" b="b" t="t" l="l"/>
            <a:pathLst>
              <a:path h="7382000" w="13123556">
                <a:moveTo>
                  <a:pt x="0" y="0"/>
                </a:moveTo>
                <a:lnTo>
                  <a:pt x="13123556" y="0"/>
                </a:lnTo>
                <a:lnTo>
                  <a:pt x="13123556" y="7382000"/>
                </a:lnTo>
                <a:lnTo>
                  <a:pt x="0" y="7382000"/>
                </a:lnTo>
                <a:lnTo>
                  <a:pt x="0" y="0"/>
                </a:lnTo>
                <a:close/>
              </a:path>
            </a:pathLst>
          </a:custGeom>
          <a:blipFill>
            <a:blip r:embed="rId2"/>
            <a:stretch>
              <a:fillRect l="0" t="0" r="0" b="0"/>
            </a:stretch>
          </a:blipFill>
        </p:spPr>
      </p:sp>
      <p:sp>
        <p:nvSpPr>
          <p:cNvPr name="TextBox 5" id="5"/>
          <p:cNvSpPr txBox="true"/>
          <p:nvPr/>
        </p:nvSpPr>
        <p:spPr>
          <a:xfrm rot="0">
            <a:off x="727989" y="488305"/>
            <a:ext cx="11390023" cy="1038877"/>
          </a:xfrm>
          <a:prstGeom prst="rect">
            <a:avLst/>
          </a:prstGeom>
        </p:spPr>
        <p:txBody>
          <a:bodyPr anchor="t" rtlCol="false" tIns="0" lIns="0" bIns="0" rIns="0">
            <a:spAutoFit/>
          </a:bodyPr>
          <a:lstStyle/>
          <a:p>
            <a:pPr algn="l">
              <a:lnSpc>
                <a:spcPts val="6160"/>
              </a:lnSpc>
            </a:pPr>
            <a:r>
              <a:rPr lang="en-US" sz="7700">
                <a:solidFill>
                  <a:srgbClr val="000000"/>
                </a:solidFill>
                <a:latin typeface="Admirably Display"/>
                <a:ea typeface="Admirably Display"/>
                <a:cs typeface="Admirably Display"/>
                <a:sym typeface="Admirably Display"/>
              </a:rPr>
              <a:t>ETL/ELT PROCESS</a:t>
            </a:r>
          </a:p>
        </p:txBody>
      </p:sp>
      <p:sp>
        <p:nvSpPr>
          <p:cNvPr name="TextBox 6" id="6"/>
          <p:cNvSpPr txBox="true"/>
          <p:nvPr/>
        </p:nvSpPr>
        <p:spPr>
          <a:xfrm rot="0">
            <a:off x="1460454" y="1646156"/>
            <a:ext cx="10042775" cy="795041"/>
          </a:xfrm>
          <a:prstGeom prst="rect">
            <a:avLst/>
          </a:prstGeom>
        </p:spPr>
        <p:txBody>
          <a:bodyPr anchor="t" rtlCol="false" tIns="0" lIns="0" bIns="0" rIns="0">
            <a:spAutoFit/>
          </a:bodyPr>
          <a:lstStyle/>
          <a:p>
            <a:pPr algn="l">
              <a:lnSpc>
                <a:spcPts val="4720"/>
              </a:lnSpc>
            </a:pPr>
            <a:r>
              <a:rPr lang="en-US" sz="5900">
                <a:solidFill>
                  <a:srgbClr val="000000"/>
                </a:solidFill>
                <a:latin typeface="Admirably Display"/>
                <a:ea typeface="Admirably Display"/>
                <a:cs typeface="Admirably Display"/>
                <a:sym typeface="Admirably Display"/>
              </a:rPr>
              <a:t>Step 1 - Extract</a:t>
            </a:r>
          </a:p>
        </p:txBody>
      </p:sp>
      <p:sp>
        <p:nvSpPr>
          <p:cNvPr name="TextBox 7" id="7"/>
          <p:cNvSpPr txBox="true"/>
          <p:nvPr/>
        </p:nvSpPr>
        <p:spPr>
          <a:xfrm rot="0">
            <a:off x="329938" y="5495273"/>
            <a:ext cx="3643346" cy="1813583"/>
          </a:xfrm>
          <a:prstGeom prst="rect">
            <a:avLst/>
          </a:prstGeom>
        </p:spPr>
        <p:txBody>
          <a:bodyPr anchor="t" rtlCol="false" tIns="0" lIns="0" bIns="0" rIns="0">
            <a:spAutoFit/>
          </a:bodyPr>
          <a:lstStyle/>
          <a:p>
            <a:pPr algn="l" marL="906879" indent="-453439" lvl="1">
              <a:lnSpc>
                <a:spcPts val="3360"/>
              </a:lnSpc>
              <a:buFont typeface="Arial"/>
              <a:buChar char="•"/>
            </a:pPr>
            <a:r>
              <a:rPr lang="en-US" sz="4200">
                <a:solidFill>
                  <a:srgbClr val="000000"/>
                </a:solidFill>
                <a:latin typeface="Admirably Display"/>
                <a:ea typeface="Admirably Display"/>
                <a:cs typeface="Admirably Display"/>
                <a:sym typeface="Admirably Display"/>
              </a:rPr>
              <a:t>Full Refresh</a:t>
            </a:r>
          </a:p>
          <a:p>
            <a:pPr algn="l">
              <a:lnSpc>
                <a:spcPts val="3360"/>
              </a:lnSpc>
            </a:pPr>
          </a:p>
          <a:p>
            <a:pPr algn="l" marL="906879" indent="-453439" lvl="1">
              <a:lnSpc>
                <a:spcPts val="3360"/>
              </a:lnSpc>
              <a:buFont typeface="Arial"/>
              <a:buChar char="•"/>
            </a:pPr>
            <a:r>
              <a:rPr lang="en-US" sz="4200">
                <a:solidFill>
                  <a:srgbClr val="000000"/>
                </a:solidFill>
                <a:latin typeface="Admirably Display"/>
                <a:ea typeface="Admirably Display"/>
                <a:cs typeface="Admirably Display"/>
                <a:sym typeface="Admirably Display"/>
              </a:rPr>
              <a:t>Triggered manually</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8063343" cy="10287000"/>
            <a:chOff x="0" y="0"/>
            <a:chExt cx="1249223" cy="1593725"/>
          </a:xfrm>
        </p:grpSpPr>
        <p:sp>
          <p:nvSpPr>
            <p:cNvPr name="Freeform 3" id="3"/>
            <p:cNvSpPr/>
            <p:nvPr/>
          </p:nvSpPr>
          <p:spPr>
            <a:xfrm flipH="false" flipV="false" rot="0">
              <a:off x="0" y="0"/>
              <a:ext cx="1249223" cy="1593725"/>
            </a:xfrm>
            <a:custGeom>
              <a:avLst/>
              <a:gdLst/>
              <a:ahLst/>
              <a:cxnLst/>
              <a:rect r="r" b="b" t="t" l="l"/>
              <a:pathLst>
                <a:path h="1593725" w="1249223">
                  <a:moveTo>
                    <a:pt x="0" y="0"/>
                  </a:moveTo>
                  <a:lnTo>
                    <a:pt x="1249223" y="0"/>
                  </a:lnTo>
                  <a:lnTo>
                    <a:pt x="1249223" y="1593725"/>
                  </a:lnTo>
                  <a:lnTo>
                    <a:pt x="0" y="1593725"/>
                  </a:lnTo>
                  <a:close/>
                </a:path>
              </a:pathLst>
            </a:custGeom>
            <a:solidFill>
              <a:srgbClr val="F1F2F2"/>
            </a:solidFill>
            <a:ln w="12700">
              <a:solidFill>
                <a:srgbClr val="000000"/>
              </a:solidFill>
            </a:ln>
          </p:spPr>
        </p:sp>
      </p:grpSp>
      <p:sp>
        <p:nvSpPr>
          <p:cNvPr name="Freeform 4" id="4"/>
          <p:cNvSpPr/>
          <p:nvPr/>
        </p:nvSpPr>
        <p:spPr>
          <a:xfrm flipH="false" flipV="false" rot="0">
            <a:off x="4159933" y="2588857"/>
            <a:ext cx="13378013" cy="7173959"/>
          </a:xfrm>
          <a:custGeom>
            <a:avLst/>
            <a:gdLst/>
            <a:ahLst/>
            <a:cxnLst/>
            <a:rect r="r" b="b" t="t" l="l"/>
            <a:pathLst>
              <a:path h="7173959" w="13378013">
                <a:moveTo>
                  <a:pt x="0" y="0"/>
                </a:moveTo>
                <a:lnTo>
                  <a:pt x="13378013" y="0"/>
                </a:lnTo>
                <a:lnTo>
                  <a:pt x="13378013" y="7173959"/>
                </a:lnTo>
                <a:lnTo>
                  <a:pt x="0" y="7173959"/>
                </a:lnTo>
                <a:lnTo>
                  <a:pt x="0" y="0"/>
                </a:lnTo>
                <a:close/>
              </a:path>
            </a:pathLst>
          </a:custGeom>
          <a:blipFill>
            <a:blip r:embed="rId2"/>
            <a:stretch>
              <a:fillRect l="0" t="0" r="0" b="0"/>
            </a:stretch>
          </a:blipFill>
        </p:spPr>
      </p:sp>
      <p:sp>
        <p:nvSpPr>
          <p:cNvPr name="TextBox 5" id="5"/>
          <p:cNvSpPr txBox="true"/>
          <p:nvPr/>
        </p:nvSpPr>
        <p:spPr>
          <a:xfrm rot="0">
            <a:off x="727989" y="488305"/>
            <a:ext cx="11390023" cy="1038877"/>
          </a:xfrm>
          <a:prstGeom prst="rect">
            <a:avLst/>
          </a:prstGeom>
        </p:spPr>
        <p:txBody>
          <a:bodyPr anchor="t" rtlCol="false" tIns="0" lIns="0" bIns="0" rIns="0">
            <a:spAutoFit/>
          </a:bodyPr>
          <a:lstStyle/>
          <a:p>
            <a:pPr algn="l">
              <a:lnSpc>
                <a:spcPts val="6160"/>
              </a:lnSpc>
            </a:pPr>
            <a:r>
              <a:rPr lang="en-US" sz="7700">
                <a:solidFill>
                  <a:srgbClr val="000000"/>
                </a:solidFill>
                <a:latin typeface="Admirably Display"/>
                <a:ea typeface="Admirably Display"/>
                <a:cs typeface="Admirably Display"/>
                <a:sym typeface="Admirably Display"/>
              </a:rPr>
              <a:t>ETL/ELT PROCESS</a:t>
            </a:r>
          </a:p>
        </p:txBody>
      </p:sp>
      <p:sp>
        <p:nvSpPr>
          <p:cNvPr name="TextBox 6" id="6"/>
          <p:cNvSpPr txBox="true"/>
          <p:nvPr/>
        </p:nvSpPr>
        <p:spPr>
          <a:xfrm rot="0">
            <a:off x="1460454" y="1646156"/>
            <a:ext cx="10042775" cy="795041"/>
          </a:xfrm>
          <a:prstGeom prst="rect">
            <a:avLst/>
          </a:prstGeom>
        </p:spPr>
        <p:txBody>
          <a:bodyPr anchor="t" rtlCol="false" tIns="0" lIns="0" bIns="0" rIns="0">
            <a:spAutoFit/>
          </a:bodyPr>
          <a:lstStyle/>
          <a:p>
            <a:pPr algn="l">
              <a:lnSpc>
                <a:spcPts val="4720"/>
              </a:lnSpc>
            </a:pPr>
            <a:r>
              <a:rPr lang="en-US" sz="5900">
                <a:solidFill>
                  <a:srgbClr val="000000"/>
                </a:solidFill>
                <a:latin typeface="Admirably Display"/>
                <a:ea typeface="Admirably Display"/>
                <a:cs typeface="Admirably Display"/>
                <a:sym typeface="Admirably Display"/>
              </a:rPr>
              <a:t>Step 1 - Extract</a:t>
            </a:r>
          </a:p>
        </p:txBody>
      </p:sp>
      <p:sp>
        <p:nvSpPr>
          <p:cNvPr name="TextBox 7" id="7"/>
          <p:cNvSpPr txBox="true"/>
          <p:nvPr/>
        </p:nvSpPr>
        <p:spPr>
          <a:xfrm rot="0">
            <a:off x="299319" y="5005365"/>
            <a:ext cx="3643346" cy="3070883"/>
          </a:xfrm>
          <a:prstGeom prst="rect">
            <a:avLst/>
          </a:prstGeom>
        </p:spPr>
        <p:txBody>
          <a:bodyPr anchor="t" rtlCol="false" tIns="0" lIns="0" bIns="0" rIns="0">
            <a:spAutoFit/>
          </a:bodyPr>
          <a:lstStyle/>
          <a:p>
            <a:pPr algn="l" marL="906879" indent="-453439" lvl="1">
              <a:lnSpc>
                <a:spcPts val="3360"/>
              </a:lnSpc>
              <a:buFont typeface="Arial"/>
              <a:buChar char="•"/>
            </a:pPr>
            <a:r>
              <a:rPr lang="en-US" sz="4200">
                <a:solidFill>
                  <a:srgbClr val="000000"/>
                </a:solidFill>
                <a:latin typeface="Admirably Display"/>
                <a:ea typeface="Admirably Display"/>
                <a:cs typeface="Admirably Display"/>
                <a:sym typeface="Admirably Display"/>
              </a:rPr>
              <a:t>Incremental Update</a:t>
            </a:r>
          </a:p>
          <a:p>
            <a:pPr algn="l">
              <a:lnSpc>
                <a:spcPts val="3360"/>
              </a:lnSpc>
            </a:pPr>
          </a:p>
          <a:p>
            <a:pPr algn="l" marL="906879" indent="-453439" lvl="1">
              <a:lnSpc>
                <a:spcPts val="3360"/>
              </a:lnSpc>
              <a:buFont typeface="Arial"/>
              <a:buChar char="•"/>
            </a:pPr>
            <a:r>
              <a:rPr lang="en-US" sz="4200">
                <a:solidFill>
                  <a:srgbClr val="000000"/>
                </a:solidFill>
                <a:latin typeface="Admirably Display"/>
                <a:ea typeface="Admirably Display"/>
                <a:cs typeface="Admirably Display"/>
                <a:sym typeface="Admirably Display"/>
              </a:rPr>
              <a:t>Runs every Sunday @12:00 am</a:t>
            </a:r>
          </a:p>
          <a:p>
            <a:pPr algn="l">
              <a:lnSpc>
                <a:spcPts val="3360"/>
              </a:lnSpc>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30602" y="3375068"/>
            <a:ext cx="13924810" cy="5883232"/>
          </a:xfrm>
          <a:custGeom>
            <a:avLst/>
            <a:gdLst/>
            <a:ahLst/>
            <a:cxnLst/>
            <a:rect r="r" b="b" t="t" l="l"/>
            <a:pathLst>
              <a:path h="5883232" w="13924810">
                <a:moveTo>
                  <a:pt x="0" y="0"/>
                </a:moveTo>
                <a:lnTo>
                  <a:pt x="13924811" y="0"/>
                </a:lnTo>
                <a:lnTo>
                  <a:pt x="13924811" y="5883232"/>
                </a:lnTo>
                <a:lnTo>
                  <a:pt x="0" y="5883232"/>
                </a:lnTo>
                <a:lnTo>
                  <a:pt x="0" y="0"/>
                </a:lnTo>
                <a:close/>
              </a:path>
            </a:pathLst>
          </a:custGeom>
          <a:blipFill>
            <a:blip r:embed="rId2"/>
            <a:stretch>
              <a:fillRect l="0" t="0" r="0" b="0"/>
            </a:stretch>
          </a:blipFill>
        </p:spPr>
      </p:sp>
      <p:sp>
        <p:nvSpPr>
          <p:cNvPr name="TextBox 3" id="3"/>
          <p:cNvSpPr txBox="true"/>
          <p:nvPr/>
        </p:nvSpPr>
        <p:spPr>
          <a:xfrm rot="0">
            <a:off x="727989" y="488305"/>
            <a:ext cx="11390023" cy="1038877"/>
          </a:xfrm>
          <a:prstGeom prst="rect">
            <a:avLst/>
          </a:prstGeom>
        </p:spPr>
        <p:txBody>
          <a:bodyPr anchor="t" rtlCol="false" tIns="0" lIns="0" bIns="0" rIns="0">
            <a:spAutoFit/>
          </a:bodyPr>
          <a:lstStyle/>
          <a:p>
            <a:pPr algn="l">
              <a:lnSpc>
                <a:spcPts val="6160"/>
              </a:lnSpc>
            </a:pPr>
            <a:r>
              <a:rPr lang="en-US" sz="7700">
                <a:solidFill>
                  <a:srgbClr val="F1F2F2"/>
                </a:solidFill>
                <a:latin typeface="Admirably Display"/>
                <a:ea typeface="Admirably Display"/>
                <a:cs typeface="Admirably Display"/>
                <a:sym typeface="Admirably Display"/>
              </a:rPr>
              <a:t>ETL/ELT PROCESS</a:t>
            </a:r>
          </a:p>
        </p:txBody>
      </p:sp>
      <p:sp>
        <p:nvSpPr>
          <p:cNvPr name="TextBox 4" id="4"/>
          <p:cNvSpPr txBox="true"/>
          <p:nvPr/>
        </p:nvSpPr>
        <p:spPr>
          <a:xfrm rot="0">
            <a:off x="1460454" y="1646156"/>
            <a:ext cx="10042775" cy="795041"/>
          </a:xfrm>
          <a:prstGeom prst="rect">
            <a:avLst/>
          </a:prstGeom>
        </p:spPr>
        <p:txBody>
          <a:bodyPr anchor="t" rtlCol="false" tIns="0" lIns="0" bIns="0" rIns="0">
            <a:spAutoFit/>
          </a:bodyPr>
          <a:lstStyle/>
          <a:p>
            <a:pPr algn="l">
              <a:lnSpc>
                <a:spcPts val="4720"/>
              </a:lnSpc>
            </a:pPr>
            <a:r>
              <a:rPr lang="en-US" sz="5900">
                <a:solidFill>
                  <a:srgbClr val="F1F2F2"/>
                </a:solidFill>
                <a:latin typeface="Admirably Display"/>
                <a:ea typeface="Admirably Display"/>
                <a:cs typeface="Admirably Display"/>
                <a:sym typeface="Admirably Display"/>
              </a:rPr>
              <a:t>Step 2 - Load</a:t>
            </a:r>
          </a:p>
        </p:txBody>
      </p:sp>
      <p:sp>
        <p:nvSpPr>
          <p:cNvPr name="TextBox 5" id="5"/>
          <p:cNvSpPr txBox="true"/>
          <p:nvPr/>
        </p:nvSpPr>
        <p:spPr>
          <a:xfrm rot="0">
            <a:off x="466833" y="5133975"/>
            <a:ext cx="2829819" cy="1890368"/>
          </a:xfrm>
          <a:prstGeom prst="rect">
            <a:avLst/>
          </a:prstGeom>
        </p:spPr>
        <p:txBody>
          <a:bodyPr anchor="t" rtlCol="false" tIns="0" lIns="0" bIns="0" rIns="0">
            <a:spAutoFit/>
          </a:bodyPr>
          <a:lstStyle/>
          <a:p>
            <a:pPr algn="l">
              <a:lnSpc>
                <a:spcPts val="3548"/>
              </a:lnSpc>
            </a:pPr>
            <a:r>
              <a:rPr lang="en-US" sz="3548">
                <a:solidFill>
                  <a:srgbClr val="F1F2F2"/>
                </a:solidFill>
                <a:latin typeface="Admirably Display"/>
                <a:ea typeface="Admirably Display"/>
                <a:cs typeface="Admirably Display"/>
                <a:sym typeface="Admirably Display"/>
              </a:rPr>
              <a:t>Load Raw Data from IMDb and TMDb directly into Snowflake</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30602" y="3375068"/>
            <a:ext cx="13924810" cy="5883232"/>
          </a:xfrm>
          <a:custGeom>
            <a:avLst/>
            <a:gdLst/>
            <a:ahLst/>
            <a:cxnLst/>
            <a:rect r="r" b="b" t="t" l="l"/>
            <a:pathLst>
              <a:path h="5883232" w="13924810">
                <a:moveTo>
                  <a:pt x="0" y="0"/>
                </a:moveTo>
                <a:lnTo>
                  <a:pt x="13924811" y="0"/>
                </a:lnTo>
                <a:lnTo>
                  <a:pt x="13924811" y="5883232"/>
                </a:lnTo>
                <a:lnTo>
                  <a:pt x="0" y="5883232"/>
                </a:lnTo>
                <a:lnTo>
                  <a:pt x="0" y="0"/>
                </a:lnTo>
                <a:close/>
              </a:path>
            </a:pathLst>
          </a:custGeom>
          <a:blipFill>
            <a:blip r:embed="rId2"/>
            <a:stretch>
              <a:fillRect l="0" t="0" r="0" b="0"/>
            </a:stretch>
          </a:blipFill>
        </p:spPr>
      </p:sp>
      <p:sp>
        <p:nvSpPr>
          <p:cNvPr name="Freeform 3" id="3"/>
          <p:cNvSpPr/>
          <p:nvPr/>
        </p:nvSpPr>
        <p:spPr>
          <a:xfrm flipH="false" flipV="false" rot="0">
            <a:off x="3530602" y="3356018"/>
            <a:ext cx="13924810" cy="5883232"/>
          </a:xfrm>
          <a:custGeom>
            <a:avLst/>
            <a:gdLst/>
            <a:ahLst/>
            <a:cxnLst/>
            <a:rect r="r" b="b" t="t" l="l"/>
            <a:pathLst>
              <a:path h="5883232" w="13924810">
                <a:moveTo>
                  <a:pt x="0" y="0"/>
                </a:moveTo>
                <a:lnTo>
                  <a:pt x="13924811" y="0"/>
                </a:lnTo>
                <a:lnTo>
                  <a:pt x="13924811" y="5883232"/>
                </a:lnTo>
                <a:lnTo>
                  <a:pt x="0" y="5883232"/>
                </a:lnTo>
                <a:lnTo>
                  <a:pt x="0" y="0"/>
                </a:lnTo>
                <a:close/>
              </a:path>
            </a:pathLst>
          </a:custGeom>
          <a:blipFill>
            <a:blip r:embed="rId3"/>
            <a:stretch>
              <a:fillRect l="0" t="0" r="0" b="0"/>
            </a:stretch>
          </a:blipFill>
        </p:spPr>
      </p:sp>
      <p:sp>
        <p:nvSpPr>
          <p:cNvPr name="TextBox 4" id="4"/>
          <p:cNvSpPr txBox="true"/>
          <p:nvPr/>
        </p:nvSpPr>
        <p:spPr>
          <a:xfrm rot="0">
            <a:off x="727989" y="488305"/>
            <a:ext cx="11390023" cy="1038877"/>
          </a:xfrm>
          <a:prstGeom prst="rect">
            <a:avLst/>
          </a:prstGeom>
        </p:spPr>
        <p:txBody>
          <a:bodyPr anchor="t" rtlCol="false" tIns="0" lIns="0" bIns="0" rIns="0">
            <a:spAutoFit/>
          </a:bodyPr>
          <a:lstStyle/>
          <a:p>
            <a:pPr algn="l">
              <a:lnSpc>
                <a:spcPts val="6160"/>
              </a:lnSpc>
            </a:pPr>
            <a:r>
              <a:rPr lang="en-US" sz="7700">
                <a:solidFill>
                  <a:srgbClr val="F1F2F2"/>
                </a:solidFill>
                <a:latin typeface="Admirably Display"/>
                <a:ea typeface="Admirably Display"/>
                <a:cs typeface="Admirably Display"/>
                <a:sym typeface="Admirably Display"/>
              </a:rPr>
              <a:t>ETL/ELT PROCESS</a:t>
            </a:r>
          </a:p>
        </p:txBody>
      </p:sp>
      <p:sp>
        <p:nvSpPr>
          <p:cNvPr name="TextBox 5" id="5"/>
          <p:cNvSpPr txBox="true"/>
          <p:nvPr/>
        </p:nvSpPr>
        <p:spPr>
          <a:xfrm rot="0">
            <a:off x="1460454" y="1646156"/>
            <a:ext cx="10042775" cy="795041"/>
          </a:xfrm>
          <a:prstGeom prst="rect">
            <a:avLst/>
          </a:prstGeom>
        </p:spPr>
        <p:txBody>
          <a:bodyPr anchor="t" rtlCol="false" tIns="0" lIns="0" bIns="0" rIns="0">
            <a:spAutoFit/>
          </a:bodyPr>
          <a:lstStyle/>
          <a:p>
            <a:pPr algn="l">
              <a:lnSpc>
                <a:spcPts val="4720"/>
              </a:lnSpc>
            </a:pPr>
            <a:r>
              <a:rPr lang="en-US" sz="5900">
                <a:solidFill>
                  <a:srgbClr val="F1F2F2"/>
                </a:solidFill>
                <a:latin typeface="Admirably Display"/>
                <a:ea typeface="Admirably Display"/>
                <a:cs typeface="Admirably Display"/>
                <a:sym typeface="Admirably Display"/>
              </a:rPr>
              <a:t>Step 2 - Load</a:t>
            </a:r>
          </a:p>
        </p:txBody>
      </p:sp>
      <p:sp>
        <p:nvSpPr>
          <p:cNvPr name="TextBox 6" id="6"/>
          <p:cNvSpPr txBox="true"/>
          <p:nvPr/>
        </p:nvSpPr>
        <p:spPr>
          <a:xfrm rot="0">
            <a:off x="466833" y="5133975"/>
            <a:ext cx="2829819" cy="1890368"/>
          </a:xfrm>
          <a:prstGeom prst="rect">
            <a:avLst/>
          </a:prstGeom>
        </p:spPr>
        <p:txBody>
          <a:bodyPr anchor="t" rtlCol="false" tIns="0" lIns="0" bIns="0" rIns="0">
            <a:spAutoFit/>
          </a:bodyPr>
          <a:lstStyle/>
          <a:p>
            <a:pPr algn="l">
              <a:lnSpc>
                <a:spcPts val="3548"/>
              </a:lnSpc>
            </a:pPr>
            <a:r>
              <a:rPr lang="en-US" sz="3548">
                <a:solidFill>
                  <a:srgbClr val="F1F2F2"/>
                </a:solidFill>
                <a:latin typeface="Admirably Display"/>
                <a:ea typeface="Admirably Display"/>
                <a:cs typeface="Admirably Display"/>
                <a:sym typeface="Admirably Display"/>
              </a:rPr>
              <a:t>Load Raw Data from IMDb and TMDb directly into Snowflake</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0">
            <a:off x="4237971" y="3418837"/>
            <a:ext cx="13462815" cy="5637554"/>
          </a:xfrm>
          <a:custGeom>
            <a:avLst/>
            <a:gdLst/>
            <a:ahLst/>
            <a:cxnLst/>
            <a:rect r="r" b="b" t="t" l="l"/>
            <a:pathLst>
              <a:path h="5637554" w="13462815">
                <a:moveTo>
                  <a:pt x="0" y="0"/>
                </a:moveTo>
                <a:lnTo>
                  <a:pt x="13462814" y="0"/>
                </a:lnTo>
                <a:lnTo>
                  <a:pt x="13462814" y="5637554"/>
                </a:lnTo>
                <a:lnTo>
                  <a:pt x="0" y="5637554"/>
                </a:lnTo>
                <a:lnTo>
                  <a:pt x="0" y="0"/>
                </a:lnTo>
                <a:close/>
              </a:path>
            </a:pathLst>
          </a:custGeom>
          <a:blipFill>
            <a:blip r:embed="rId2"/>
            <a:stretch>
              <a:fillRect l="0" t="0" r="0" b="0"/>
            </a:stretch>
          </a:blipFill>
        </p:spPr>
      </p:sp>
      <p:sp>
        <p:nvSpPr>
          <p:cNvPr name="TextBox 3" id="3"/>
          <p:cNvSpPr txBox="true"/>
          <p:nvPr/>
        </p:nvSpPr>
        <p:spPr>
          <a:xfrm rot="0">
            <a:off x="727989" y="488305"/>
            <a:ext cx="11390023" cy="1038877"/>
          </a:xfrm>
          <a:prstGeom prst="rect">
            <a:avLst/>
          </a:prstGeom>
        </p:spPr>
        <p:txBody>
          <a:bodyPr anchor="t" rtlCol="false" tIns="0" lIns="0" bIns="0" rIns="0">
            <a:spAutoFit/>
          </a:bodyPr>
          <a:lstStyle/>
          <a:p>
            <a:pPr algn="l">
              <a:lnSpc>
                <a:spcPts val="6160"/>
              </a:lnSpc>
            </a:pPr>
            <a:r>
              <a:rPr lang="en-US" sz="7700">
                <a:solidFill>
                  <a:srgbClr val="000000"/>
                </a:solidFill>
                <a:latin typeface="Admirably Display"/>
                <a:ea typeface="Admirably Display"/>
                <a:cs typeface="Admirably Display"/>
                <a:sym typeface="Admirably Display"/>
              </a:rPr>
              <a:t>ETL/ELT PROCESS</a:t>
            </a:r>
          </a:p>
        </p:txBody>
      </p:sp>
      <p:sp>
        <p:nvSpPr>
          <p:cNvPr name="TextBox 4" id="4"/>
          <p:cNvSpPr txBox="true"/>
          <p:nvPr/>
        </p:nvSpPr>
        <p:spPr>
          <a:xfrm rot="0">
            <a:off x="1460454" y="1646156"/>
            <a:ext cx="10042775" cy="795041"/>
          </a:xfrm>
          <a:prstGeom prst="rect">
            <a:avLst/>
          </a:prstGeom>
        </p:spPr>
        <p:txBody>
          <a:bodyPr anchor="t" rtlCol="false" tIns="0" lIns="0" bIns="0" rIns="0">
            <a:spAutoFit/>
          </a:bodyPr>
          <a:lstStyle/>
          <a:p>
            <a:pPr algn="l">
              <a:lnSpc>
                <a:spcPts val="4720"/>
              </a:lnSpc>
            </a:pPr>
            <a:r>
              <a:rPr lang="en-US" sz="5900">
                <a:solidFill>
                  <a:srgbClr val="000000"/>
                </a:solidFill>
                <a:latin typeface="Admirably Display"/>
                <a:ea typeface="Admirably Display"/>
                <a:cs typeface="Admirably Display"/>
                <a:sym typeface="Admirably Display"/>
              </a:rPr>
              <a:t>Step 3 - Transform</a:t>
            </a:r>
          </a:p>
        </p:txBody>
      </p:sp>
      <p:sp>
        <p:nvSpPr>
          <p:cNvPr name="TextBox 5" id="5"/>
          <p:cNvSpPr txBox="true"/>
          <p:nvPr/>
        </p:nvSpPr>
        <p:spPr>
          <a:xfrm rot="0">
            <a:off x="194824" y="3991619"/>
            <a:ext cx="3823608" cy="4672965"/>
          </a:xfrm>
          <a:prstGeom prst="rect">
            <a:avLst/>
          </a:prstGeom>
        </p:spPr>
        <p:txBody>
          <a:bodyPr anchor="t" rtlCol="false" tIns="0" lIns="0" bIns="0" rIns="0">
            <a:spAutoFit/>
          </a:bodyPr>
          <a:lstStyle/>
          <a:p>
            <a:pPr algn="l" marL="777240" indent="-388620" lvl="1">
              <a:lnSpc>
                <a:spcPts val="3600"/>
              </a:lnSpc>
              <a:buFont typeface="Arial"/>
              <a:buChar char="•"/>
            </a:pPr>
            <a:r>
              <a:rPr lang="en-US" sz="3600">
                <a:solidFill>
                  <a:srgbClr val="000000"/>
                </a:solidFill>
                <a:latin typeface="Admirably Display"/>
                <a:ea typeface="Admirably Display"/>
                <a:cs typeface="Admirably Display"/>
                <a:sym typeface="Admirably Display"/>
              </a:rPr>
              <a:t>Merged data from two sources using SQL transformations</a:t>
            </a:r>
          </a:p>
          <a:p>
            <a:pPr algn="l">
              <a:lnSpc>
                <a:spcPts val="3600"/>
              </a:lnSpc>
            </a:pPr>
          </a:p>
          <a:p>
            <a:pPr algn="l" marL="777240" indent="-388620" lvl="1">
              <a:lnSpc>
                <a:spcPts val="3600"/>
              </a:lnSpc>
              <a:buFont typeface="Arial"/>
              <a:buChar char="•"/>
            </a:pPr>
            <a:r>
              <a:rPr lang="en-US" sz="3600">
                <a:solidFill>
                  <a:srgbClr val="000000"/>
                </a:solidFill>
                <a:latin typeface="Admirably Display"/>
                <a:ea typeface="Admirably Display"/>
                <a:cs typeface="Admirably Display"/>
                <a:sym typeface="Admirably Display"/>
              </a:rPr>
              <a:t>Run dbt commands on transformed data </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0">
            <a:off x="251843" y="469994"/>
            <a:ext cx="8615347" cy="4178443"/>
          </a:xfrm>
          <a:custGeom>
            <a:avLst/>
            <a:gdLst/>
            <a:ahLst/>
            <a:cxnLst/>
            <a:rect r="r" b="b" t="t" l="l"/>
            <a:pathLst>
              <a:path h="4178443" w="8615347">
                <a:moveTo>
                  <a:pt x="0" y="0"/>
                </a:moveTo>
                <a:lnTo>
                  <a:pt x="8615346" y="0"/>
                </a:lnTo>
                <a:lnTo>
                  <a:pt x="8615346" y="4178443"/>
                </a:lnTo>
                <a:lnTo>
                  <a:pt x="0" y="4178443"/>
                </a:lnTo>
                <a:lnTo>
                  <a:pt x="0" y="0"/>
                </a:lnTo>
                <a:close/>
              </a:path>
            </a:pathLst>
          </a:custGeom>
          <a:blipFill>
            <a:blip r:embed="rId2"/>
            <a:stretch>
              <a:fillRect l="0" t="0" r="0" b="0"/>
            </a:stretch>
          </a:blipFill>
        </p:spPr>
      </p:sp>
      <p:sp>
        <p:nvSpPr>
          <p:cNvPr name="Freeform 3" id="3"/>
          <p:cNvSpPr/>
          <p:nvPr/>
        </p:nvSpPr>
        <p:spPr>
          <a:xfrm flipH="false" flipV="false" rot="0">
            <a:off x="9144000" y="469994"/>
            <a:ext cx="8801950" cy="4114912"/>
          </a:xfrm>
          <a:custGeom>
            <a:avLst/>
            <a:gdLst/>
            <a:ahLst/>
            <a:cxnLst/>
            <a:rect r="r" b="b" t="t" l="l"/>
            <a:pathLst>
              <a:path h="4114912" w="8801950">
                <a:moveTo>
                  <a:pt x="0" y="0"/>
                </a:moveTo>
                <a:lnTo>
                  <a:pt x="8801950" y="0"/>
                </a:lnTo>
                <a:lnTo>
                  <a:pt x="8801950" y="4114912"/>
                </a:lnTo>
                <a:lnTo>
                  <a:pt x="0" y="4114912"/>
                </a:lnTo>
                <a:lnTo>
                  <a:pt x="0" y="0"/>
                </a:lnTo>
                <a:close/>
              </a:path>
            </a:pathLst>
          </a:custGeom>
          <a:blipFill>
            <a:blip r:embed="rId3"/>
            <a:stretch>
              <a:fillRect l="0" t="0" r="0" b="0"/>
            </a:stretch>
          </a:blipFill>
        </p:spPr>
      </p:sp>
      <p:sp>
        <p:nvSpPr>
          <p:cNvPr name="Freeform 4" id="4"/>
          <p:cNvSpPr/>
          <p:nvPr/>
        </p:nvSpPr>
        <p:spPr>
          <a:xfrm flipH="false" flipV="false" rot="0">
            <a:off x="251843" y="5593874"/>
            <a:ext cx="8615347" cy="3144602"/>
          </a:xfrm>
          <a:custGeom>
            <a:avLst/>
            <a:gdLst/>
            <a:ahLst/>
            <a:cxnLst/>
            <a:rect r="r" b="b" t="t" l="l"/>
            <a:pathLst>
              <a:path h="3144602" w="8615347">
                <a:moveTo>
                  <a:pt x="0" y="0"/>
                </a:moveTo>
                <a:lnTo>
                  <a:pt x="8615346" y="0"/>
                </a:lnTo>
                <a:lnTo>
                  <a:pt x="8615346" y="3144601"/>
                </a:lnTo>
                <a:lnTo>
                  <a:pt x="0" y="3144601"/>
                </a:lnTo>
                <a:lnTo>
                  <a:pt x="0" y="0"/>
                </a:lnTo>
                <a:close/>
              </a:path>
            </a:pathLst>
          </a:custGeom>
          <a:blipFill>
            <a:blip r:embed="rId4"/>
            <a:stretch>
              <a:fillRect l="0" t="0" r="0" b="0"/>
            </a:stretch>
          </a:blipFill>
        </p:spPr>
      </p:sp>
      <p:sp>
        <p:nvSpPr>
          <p:cNvPr name="Freeform 5" id="5"/>
          <p:cNvSpPr/>
          <p:nvPr/>
        </p:nvSpPr>
        <p:spPr>
          <a:xfrm flipH="false" flipV="false" rot="0">
            <a:off x="10027555" y="5593874"/>
            <a:ext cx="7034840" cy="3957098"/>
          </a:xfrm>
          <a:custGeom>
            <a:avLst/>
            <a:gdLst/>
            <a:ahLst/>
            <a:cxnLst/>
            <a:rect r="r" b="b" t="t" l="l"/>
            <a:pathLst>
              <a:path h="3957098" w="7034840">
                <a:moveTo>
                  <a:pt x="0" y="0"/>
                </a:moveTo>
                <a:lnTo>
                  <a:pt x="7034840" y="0"/>
                </a:lnTo>
                <a:lnTo>
                  <a:pt x="7034840" y="3957097"/>
                </a:lnTo>
                <a:lnTo>
                  <a:pt x="0" y="3957097"/>
                </a:lnTo>
                <a:lnTo>
                  <a:pt x="0" y="0"/>
                </a:lnTo>
                <a:close/>
              </a:path>
            </a:pathLst>
          </a:custGeom>
          <a:blipFill>
            <a:blip r:embed="rId5"/>
            <a:stretch>
              <a:fillRect l="0" t="0" r="0" b="0"/>
            </a:stretch>
          </a:blipFill>
        </p:spPr>
      </p:sp>
      <p:sp>
        <p:nvSpPr>
          <p:cNvPr name="TextBox 6" id="6"/>
          <p:cNvSpPr txBox="true"/>
          <p:nvPr/>
        </p:nvSpPr>
        <p:spPr>
          <a:xfrm rot="0">
            <a:off x="2619137" y="4638912"/>
            <a:ext cx="3823608" cy="558165"/>
          </a:xfrm>
          <a:prstGeom prst="rect">
            <a:avLst/>
          </a:prstGeom>
        </p:spPr>
        <p:txBody>
          <a:bodyPr anchor="t" rtlCol="false" tIns="0" lIns="0" bIns="0" rIns="0">
            <a:spAutoFit/>
          </a:bodyPr>
          <a:lstStyle/>
          <a:p>
            <a:pPr algn="ctr">
              <a:lnSpc>
                <a:spcPts val="3600"/>
              </a:lnSpc>
            </a:pPr>
            <a:r>
              <a:rPr lang="en-US" sz="3600">
                <a:solidFill>
                  <a:srgbClr val="000000"/>
                </a:solidFill>
                <a:latin typeface="Admirably Display"/>
                <a:ea typeface="Admirably Display"/>
                <a:cs typeface="Admirably Display"/>
                <a:sym typeface="Admirably Display"/>
              </a:rPr>
              <a:t> dbt run</a:t>
            </a:r>
          </a:p>
        </p:txBody>
      </p:sp>
      <p:sp>
        <p:nvSpPr>
          <p:cNvPr name="TextBox 7" id="7"/>
          <p:cNvSpPr txBox="true"/>
          <p:nvPr/>
        </p:nvSpPr>
        <p:spPr>
          <a:xfrm rot="0">
            <a:off x="11633171" y="4638912"/>
            <a:ext cx="3823608" cy="558165"/>
          </a:xfrm>
          <a:prstGeom prst="rect">
            <a:avLst/>
          </a:prstGeom>
        </p:spPr>
        <p:txBody>
          <a:bodyPr anchor="t" rtlCol="false" tIns="0" lIns="0" bIns="0" rIns="0">
            <a:spAutoFit/>
          </a:bodyPr>
          <a:lstStyle/>
          <a:p>
            <a:pPr algn="ctr">
              <a:lnSpc>
                <a:spcPts val="3600"/>
              </a:lnSpc>
            </a:pPr>
            <a:r>
              <a:rPr lang="en-US" sz="3600">
                <a:solidFill>
                  <a:srgbClr val="000000"/>
                </a:solidFill>
                <a:latin typeface="Admirably Display"/>
                <a:ea typeface="Admirably Display"/>
                <a:cs typeface="Admirably Display"/>
                <a:sym typeface="Admirably Display"/>
              </a:rPr>
              <a:t> dbt snapshot</a:t>
            </a:r>
          </a:p>
        </p:txBody>
      </p:sp>
      <p:sp>
        <p:nvSpPr>
          <p:cNvPr name="TextBox 8" id="8"/>
          <p:cNvSpPr txBox="true"/>
          <p:nvPr/>
        </p:nvSpPr>
        <p:spPr>
          <a:xfrm rot="0">
            <a:off x="2619137" y="8728950"/>
            <a:ext cx="3823608" cy="558165"/>
          </a:xfrm>
          <a:prstGeom prst="rect">
            <a:avLst/>
          </a:prstGeom>
        </p:spPr>
        <p:txBody>
          <a:bodyPr anchor="t" rtlCol="false" tIns="0" lIns="0" bIns="0" rIns="0">
            <a:spAutoFit/>
          </a:bodyPr>
          <a:lstStyle/>
          <a:p>
            <a:pPr algn="ctr">
              <a:lnSpc>
                <a:spcPts val="3600"/>
              </a:lnSpc>
            </a:pPr>
            <a:r>
              <a:rPr lang="en-US" sz="3600">
                <a:solidFill>
                  <a:srgbClr val="000000"/>
                </a:solidFill>
                <a:latin typeface="Admirably Display"/>
                <a:ea typeface="Admirably Display"/>
                <a:cs typeface="Admirably Display"/>
                <a:sym typeface="Admirably Display"/>
              </a:rPr>
              <a:t> dbt test</a:t>
            </a:r>
          </a:p>
        </p:txBody>
      </p:sp>
      <p:sp>
        <p:nvSpPr>
          <p:cNvPr name="TextBox 9" id="9"/>
          <p:cNvSpPr txBox="true"/>
          <p:nvPr/>
        </p:nvSpPr>
        <p:spPr>
          <a:xfrm rot="0">
            <a:off x="11633171" y="9541446"/>
            <a:ext cx="3823608" cy="558165"/>
          </a:xfrm>
          <a:prstGeom prst="rect">
            <a:avLst/>
          </a:prstGeom>
        </p:spPr>
        <p:txBody>
          <a:bodyPr anchor="t" rtlCol="false" tIns="0" lIns="0" bIns="0" rIns="0">
            <a:spAutoFit/>
          </a:bodyPr>
          <a:lstStyle/>
          <a:p>
            <a:pPr algn="ctr">
              <a:lnSpc>
                <a:spcPts val="3600"/>
              </a:lnSpc>
            </a:pPr>
            <a:r>
              <a:rPr lang="en-US" sz="3600">
                <a:solidFill>
                  <a:srgbClr val="000000"/>
                </a:solidFill>
                <a:latin typeface="Admirably Display"/>
                <a:ea typeface="Admirably Display"/>
                <a:cs typeface="Admirably Display"/>
                <a:sym typeface="Admirably Display"/>
              </a:rPr>
              <a:t>dbt dags in Airflow</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41000"/>
          </a:blip>
          <a:srcRect l="3665" t="10577" r="0" b="109"/>
          <a:stretch>
            <a:fillRect/>
          </a:stretch>
        </p:blipFill>
        <p:spPr>
          <a:xfrm flipH="false" flipV="false" rot="0">
            <a:off x="-1663062" y="-299464"/>
            <a:ext cx="21641138" cy="11436396"/>
          </a:xfrm>
          <a:prstGeom prst="rect">
            <a:avLst/>
          </a:prstGeom>
        </p:spPr>
      </p:pic>
      <p:sp>
        <p:nvSpPr>
          <p:cNvPr name="TextBox 3" id="3"/>
          <p:cNvSpPr txBox="true"/>
          <p:nvPr/>
        </p:nvSpPr>
        <p:spPr>
          <a:xfrm rot="0">
            <a:off x="2625030" y="4276725"/>
            <a:ext cx="13064954" cy="2009775"/>
          </a:xfrm>
          <a:prstGeom prst="rect">
            <a:avLst/>
          </a:prstGeom>
        </p:spPr>
        <p:txBody>
          <a:bodyPr anchor="t" rtlCol="false" tIns="0" lIns="0" bIns="0" rIns="0">
            <a:spAutoFit/>
          </a:bodyPr>
          <a:lstStyle/>
          <a:p>
            <a:pPr algn="l" marL="0" indent="0" lvl="0">
              <a:lnSpc>
                <a:spcPts val="12000"/>
              </a:lnSpc>
              <a:spcBef>
                <a:spcPct val="0"/>
              </a:spcBef>
            </a:pPr>
            <a:r>
              <a:rPr lang="en-US" sz="15000">
                <a:solidFill>
                  <a:srgbClr val="FFFFFF"/>
                </a:solidFill>
                <a:latin typeface="Admirably Display"/>
                <a:ea typeface="Admirably Display"/>
                <a:cs typeface="Admirably Display"/>
                <a:sym typeface="Admirably Display"/>
              </a:rPr>
              <a:t>VISUALIZATIONS</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649291" y="637597"/>
            <a:ext cx="10864952" cy="9093691"/>
          </a:xfrm>
          <a:custGeom>
            <a:avLst/>
            <a:gdLst/>
            <a:ahLst/>
            <a:cxnLst/>
            <a:rect r="r" b="b" t="t" l="l"/>
            <a:pathLst>
              <a:path h="9093691" w="10864952">
                <a:moveTo>
                  <a:pt x="0" y="0"/>
                </a:moveTo>
                <a:lnTo>
                  <a:pt x="10864952" y="0"/>
                </a:lnTo>
                <a:lnTo>
                  <a:pt x="10864952" y="9093691"/>
                </a:lnTo>
                <a:lnTo>
                  <a:pt x="0" y="9093691"/>
                </a:lnTo>
                <a:lnTo>
                  <a:pt x="0" y="0"/>
                </a:lnTo>
                <a:close/>
              </a:path>
            </a:pathLst>
          </a:custGeom>
          <a:blipFill>
            <a:blip r:embed="rId3"/>
            <a:stretch>
              <a:fillRect l="0" t="0" r="0" b="0"/>
            </a:stretch>
          </a:blipFill>
        </p:spPr>
      </p:sp>
      <p:sp>
        <p:nvSpPr>
          <p:cNvPr name="TextBox 3" id="3"/>
          <p:cNvSpPr txBox="true"/>
          <p:nvPr/>
        </p:nvSpPr>
        <p:spPr>
          <a:xfrm rot="0">
            <a:off x="1028700" y="3909687"/>
            <a:ext cx="5312926" cy="1819927"/>
          </a:xfrm>
          <a:prstGeom prst="rect">
            <a:avLst/>
          </a:prstGeom>
        </p:spPr>
        <p:txBody>
          <a:bodyPr anchor="t" rtlCol="false" tIns="0" lIns="0" bIns="0" rIns="0">
            <a:spAutoFit/>
          </a:bodyPr>
          <a:lstStyle/>
          <a:p>
            <a:pPr algn="l">
              <a:lnSpc>
                <a:spcPts val="6160"/>
              </a:lnSpc>
            </a:pPr>
            <a:r>
              <a:rPr lang="en-US" sz="7700">
                <a:solidFill>
                  <a:srgbClr val="FFFFFF"/>
                </a:solidFill>
                <a:latin typeface="Admirably Display"/>
                <a:ea typeface="Admirably Display"/>
                <a:cs typeface="Admirably Display"/>
                <a:sym typeface="Admirably Display"/>
              </a:rPr>
              <a:t>POPULARITY OF MOVIES</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218434" y="742704"/>
            <a:ext cx="10483988" cy="8801591"/>
          </a:xfrm>
          <a:custGeom>
            <a:avLst/>
            <a:gdLst/>
            <a:ahLst/>
            <a:cxnLst/>
            <a:rect r="r" b="b" t="t" l="l"/>
            <a:pathLst>
              <a:path h="8801591" w="10483988">
                <a:moveTo>
                  <a:pt x="0" y="0"/>
                </a:moveTo>
                <a:lnTo>
                  <a:pt x="10483988" y="0"/>
                </a:lnTo>
                <a:lnTo>
                  <a:pt x="10483988" y="8801592"/>
                </a:lnTo>
                <a:lnTo>
                  <a:pt x="0" y="8801592"/>
                </a:lnTo>
                <a:lnTo>
                  <a:pt x="0" y="0"/>
                </a:lnTo>
                <a:close/>
              </a:path>
            </a:pathLst>
          </a:custGeom>
          <a:blipFill>
            <a:blip r:embed="rId2"/>
            <a:stretch>
              <a:fillRect l="0" t="0" r="0" b="0"/>
            </a:stretch>
          </a:blipFill>
        </p:spPr>
      </p:sp>
      <p:sp>
        <p:nvSpPr>
          <p:cNvPr name="TextBox 3" id="3"/>
          <p:cNvSpPr txBox="true"/>
          <p:nvPr/>
        </p:nvSpPr>
        <p:spPr>
          <a:xfrm rot="0">
            <a:off x="1028700" y="3178297"/>
            <a:ext cx="6040911" cy="3949456"/>
          </a:xfrm>
          <a:prstGeom prst="rect">
            <a:avLst/>
          </a:prstGeom>
        </p:spPr>
        <p:txBody>
          <a:bodyPr anchor="t" rtlCol="false" tIns="0" lIns="0" bIns="0" rIns="0">
            <a:spAutoFit/>
          </a:bodyPr>
          <a:lstStyle/>
          <a:p>
            <a:pPr algn="l">
              <a:lnSpc>
                <a:spcPts val="7392"/>
              </a:lnSpc>
            </a:pPr>
            <a:r>
              <a:rPr lang="en-US" sz="7700">
                <a:solidFill>
                  <a:srgbClr val="FFFFFF"/>
                </a:solidFill>
                <a:latin typeface="Admirably Display"/>
                <a:ea typeface="Admirably Display"/>
                <a:cs typeface="Admirably Display"/>
                <a:sym typeface="Admirably Display"/>
              </a:rPr>
              <a:t>POPULARITY AND VOTE COUNT OF EACH GENRE</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p:cSld>
    <p:bg>
      <p:bgPr>
        <a:solidFill>
          <a:srgbClr val="F1F2F2"/>
        </a:solidFill>
      </p:bgPr>
    </p:bg>
    <p:spTree>
      <p:nvGrpSpPr>
        <p:cNvPr id="1" name=""/>
        <p:cNvGrpSpPr/>
        <p:nvPr/>
      </p:nvGrpSpPr>
      <p:grpSpPr>
        <a:xfrm>
          <a:off x="0" y="0"/>
          <a:ext cx="0" cy="0"/>
          <a:chOff x="0" y="0"/>
          <a:chExt cx="0" cy="0"/>
        </a:xfrm>
      </p:grpSpPr>
      <p:sp>
        <p:nvSpPr>
          <p:cNvPr name="TextBox 2" id="2"/>
          <p:cNvSpPr txBox="true"/>
          <p:nvPr/>
        </p:nvSpPr>
        <p:spPr>
          <a:xfrm rot="0">
            <a:off x="666750" y="587375"/>
            <a:ext cx="3925148" cy="619125"/>
          </a:xfrm>
          <a:prstGeom prst="rect">
            <a:avLst/>
          </a:prstGeom>
        </p:spPr>
        <p:txBody>
          <a:bodyPr anchor="t" rtlCol="false" tIns="0" lIns="0" bIns="0" rIns="0">
            <a:spAutoFit/>
          </a:bodyPr>
          <a:lstStyle/>
          <a:p>
            <a:pPr algn="just">
              <a:lnSpc>
                <a:spcPts val="4319"/>
              </a:lnSpc>
            </a:pPr>
            <a:r>
              <a:rPr lang="en-US" sz="3599">
                <a:solidFill>
                  <a:srgbClr val="000000"/>
                </a:solidFill>
                <a:latin typeface="Admirably Display"/>
                <a:ea typeface="Admirably Display"/>
                <a:cs typeface="Admirably Display"/>
                <a:sym typeface="Admirably Display"/>
              </a:rPr>
              <a:t>Meet the</a:t>
            </a:r>
          </a:p>
        </p:txBody>
      </p:sp>
      <p:sp>
        <p:nvSpPr>
          <p:cNvPr name="TextBox 3" id="3"/>
          <p:cNvSpPr txBox="true"/>
          <p:nvPr/>
        </p:nvSpPr>
        <p:spPr>
          <a:xfrm rot="0">
            <a:off x="666750" y="1276350"/>
            <a:ext cx="4782424" cy="1868184"/>
          </a:xfrm>
          <a:prstGeom prst="rect">
            <a:avLst/>
          </a:prstGeom>
        </p:spPr>
        <p:txBody>
          <a:bodyPr anchor="t" rtlCol="false" tIns="0" lIns="0" bIns="0" rIns="0">
            <a:spAutoFit/>
          </a:bodyPr>
          <a:lstStyle/>
          <a:p>
            <a:pPr algn="l">
              <a:lnSpc>
                <a:spcPts val="11120"/>
              </a:lnSpc>
            </a:pPr>
            <a:r>
              <a:rPr lang="en-US" sz="13900">
                <a:solidFill>
                  <a:srgbClr val="262525"/>
                </a:solidFill>
                <a:latin typeface="Admirably Display"/>
                <a:ea typeface="Admirably Display"/>
                <a:cs typeface="Admirably Display"/>
                <a:sym typeface="Admirably Display"/>
              </a:rPr>
              <a:t>TEAM</a:t>
            </a:r>
          </a:p>
        </p:txBody>
      </p:sp>
      <p:sp>
        <p:nvSpPr>
          <p:cNvPr name="TextBox 4" id="4"/>
          <p:cNvSpPr txBox="true"/>
          <p:nvPr/>
        </p:nvSpPr>
        <p:spPr>
          <a:xfrm rot="0">
            <a:off x="4032578" y="6404011"/>
            <a:ext cx="3414400" cy="1205103"/>
          </a:xfrm>
          <a:prstGeom prst="rect">
            <a:avLst/>
          </a:prstGeom>
        </p:spPr>
        <p:txBody>
          <a:bodyPr anchor="t" rtlCol="false" tIns="0" lIns="0" bIns="0" rIns="0">
            <a:spAutoFit/>
          </a:bodyPr>
          <a:lstStyle/>
          <a:p>
            <a:pPr algn="ctr">
              <a:lnSpc>
                <a:spcPts val="4445"/>
              </a:lnSpc>
            </a:pPr>
            <a:r>
              <a:rPr lang="en-US" sz="3799" b="true">
                <a:solidFill>
                  <a:srgbClr val="000000"/>
                </a:solidFill>
                <a:latin typeface="ITC Franklin Gothic LT Semi-Bold"/>
                <a:ea typeface="ITC Franklin Gothic LT Semi-Bold"/>
                <a:cs typeface="ITC Franklin Gothic LT Semi-Bold"/>
                <a:sym typeface="ITC Franklin Gothic LT Semi-Bold"/>
              </a:rPr>
              <a:t>Rohit Dhole</a:t>
            </a:r>
          </a:p>
          <a:p>
            <a:pPr algn="ctr">
              <a:lnSpc>
                <a:spcPts val="4445"/>
              </a:lnSpc>
            </a:pPr>
            <a:r>
              <a:rPr lang="en-US" sz="3799" b="true">
                <a:solidFill>
                  <a:srgbClr val="000000"/>
                </a:solidFill>
                <a:latin typeface="ITC Franklin Gothic LT Semi-Bold"/>
                <a:ea typeface="ITC Franklin Gothic LT Semi-Bold"/>
                <a:cs typeface="ITC Franklin Gothic LT Semi-Bold"/>
                <a:sym typeface="ITC Franklin Gothic LT Semi-Bold"/>
              </a:rPr>
              <a:t>(018195320)</a:t>
            </a:r>
          </a:p>
        </p:txBody>
      </p:sp>
      <p:sp>
        <p:nvSpPr>
          <p:cNvPr name="TextBox 5" id="5"/>
          <p:cNvSpPr txBox="true"/>
          <p:nvPr/>
        </p:nvSpPr>
        <p:spPr>
          <a:xfrm rot="0">
            <a:off x="10532253" y="6404011"/>
            <a:ext cx="3414400" cy="1205103"/>
          </a:xfrm>
          <a:prstGeom prst="rect">
            <a:avLst/>
          </a:prstGeom>
        </p:spPr>
        <p:txBody>
          <a:bodyPr anchor="t" rtlCol="false" tIns="0" lIns="0" bIns="0" rIns="0">
            <a:spAutoFit/>
          </a:bodyPr>
          <a:lstStyle/>
          <a:p>
            <a:pPr algn="ctr">
              <a:lnSpc>
                <a:spcPts val="4445"/>
              </a:lnSpc>
            </a:pPr>
            <a:r>
              <a:rPr lang="en-US" sz="3799" b="true">
                <a:solidFill>
                  <a:srgbClr val="000000"/>
                </a:solidFill>
                <a:latin typeface="ITC Franklin Gothic LT Semi-Bold"/>
                <a:ea typeface="ITC Franklin Gothic LT Semi-Bold"/>
                <a:cs typeface="ITC Franklin Gothic LT Semi-Bold"/>
                <a:sym typeface="ITC Franklin Gothic LT Semi-Bold"/>
              </a:rPr>
              <a:t>Suyog Jadhav</a:t>
            </a:r>
          </a:p>
          <a:p>
            <a:pPr algn="ctr">
              <a:lnSpc>
                <a:spcPts val="4445"/>
              </a:lnSpc>
            </a:pPr>
            <a:r>
              <a:rPr lang="en-US" sz="3799" b="true">
                <a:solidFill>
                  <a:srgbClr val="000000"/>
                </a:solidFill>
                <a:latin typeface="ITC Franklin Gothic LT Semi-Bold"/>
                <a:ea typeface="ITC Franklin Gothic LT Semi-Bold"/>
                <a:cs typeface="ITC Franklin Gothic LT Semi-Bold"/>
                <a:sym typeface="ITC Franklin Gothic LT Semi-Bold"/>
              </a:rPr>
              <a:t>(018222750)</a:t>
            </a:r>
          </a:p>
        </p:txBody>
      </p:sp>
      <p:sp>
        <p:nvSpPr>
          <p:cNvPr name="TextBox 6" id="6"/>
          <p:cNvSpPr txBox="true"/>
          <p:nvPr/>
        </p:nvSpPr>
        <p:spPr>
          <a:xfrm rot="0">
            <a:off x="13609491" y="3384205"/>
            <a:ext cx="3414400" cy="1205103"/>
          </a:xfrm>
          <a:prstGeom prst="rect">
            <a:avLst/>
          </a:prstGeom>
        </p:spPr>
        <p:txBody>
          <a:bodyPr anchor="t" rtlCol="false" tIns="0" lIns="0" bIns="0" rIns="0">
            <a:spAutoFit/>
          </a:bodyPr>
          <a:lstStyle/>
          <a:p>
            <a:pPr algn="ctr">
              <a:lnSpc>
                <a:spcPts val="4445"/>
              </a:lnSpc>
            </a:pPr>
            <a:r>
              <a:rPr lang="en-US" sz="3799" b="true">
                <a:solidFill>
                  <a:srgbClr val="000000"/>
                </a:solidFill>
                <a:latin typeface="ITC Franklin Gothic LT Semi-Bold"/>
                <a:ea typeface="ITC Franklin Gothic LT Semi-Bold"/>
                <a:cs typeface="ITC Franklin Gothic LT Semi-Bold"/>
                <a:sym typeface="ITC Franklin Gothic LT Semi-Bold"/>
              </a:rPr>
              <a:t>Dhruva Joshi</a:t>
            </a:r>
          </a:p>
          <a:p>
            <a:pPr algn="ctr">
              <a:lnSpc>
                <a:spcPts val="4445"/>
              </a:lnSpc>
            </a:pPr>
            <a:r>
              <a:rPr lang="en-US" sz="3799" b="true">
                <a:solidFill>
                  <a:srgbClr val="000000"/>
                </a:solidFill>
                <a:latin typeface="ITC Franklin Gothic LT Semi-Bold"/>
                <a:ea typeface="ITC Franklin Gothic LT Semi-Bold"/>
                <a:cs typeface="ITC Franklin Gothic LT Semi-Bold"/>
                <a:sym typeface="ITC Franklin Gothic LT Semi-Bold"/>
              </a:rPr>
              <a:t>(0181891576)</a:t>
            </a:r>
          </a:p>
        </p:txBody>
      </p:sp>
      <p:sp>
        <p:nvSpPr>
          <p:cNvPr name="TextBox 7" id="7"/>
          <p:cNvSpPr txBox="true"/>
          <p:nvPr/>
        </p:nvSpPr>
        <p:spPr>
          <a:xfrm rot="0">
            <a:off x="1052950" y="3384205"/>
            <a:ext cx="4010025" cy="1205103"/>
          </a:xfrm>
          <a:prstGeom prst="rect">
            <a:avLst/>
          </a:prstGeom>
        </p:spPr>
        <p:txBody>
          <a:bodyPr anchor="t" rtlCol="false" tIns="0" lIns="0" bIns="0" rIns="0">
            <a:spAutoFit/>
          </a:bodyPr>
          <a:lstStyle/>
          <a:p>
            <a:pPr algn="ctr">
              <a:lnSpc>
                <a:spcPts val="4445"/>
              </a:lnSpc>
            </a:pPr>
            <a:r>
              <a:rPr lang="en-US" sz="3799" b="true">
                <a:solidFill>
                  <a:srgbClr val="000000"/>
                </a:solidFill>
                <a:latin typeface="ITC Franklin Gothic LT Semi-Bold"/>
                <a:ea typeface="ITC Franklin Gothic LT Semi-Bold"/>
                <a:cs typeface="ITC Franklin Gothic LT Semi-Bold"/>
                <a:sym typeface="ITC Franklin Gothic LT Semi-Bold"/>
              </a:rPr>
              <a:t>Aayushi Shah (018180136)</a:t>
            </a:r>
          </a:p>
        </p:txBody>
      </p:sp>
      <p:sp>
        <p:nvSpPr>
          <p:cNvPr name="TextBox 8" id="8"/>
          <p:cNvSpPr txBox="true"/>
          <p:nvPr/>
        </p:nvSpPr>
        <p:spPr>
          <a:xfrm rot="0">
            <a:off x="7138987" y="3384205"/>
            <a:ext cx="4010025" cy="1205103"/>
          </a:xfrm>
          <a:prstGeom prst="rect">
            <a:avLst/>
          </a:prstGeom>
        </p:spPr>
        <p:txBody>
          <a:bodyPr anchor="t" rtlCol="false" tIns="0" lIns="0" bIns="0" rIns="0">
            <a:spAutoFit/>
          </a:bodyPr>
          <a:lstStyle/>
          <a:p>
            <a:pPr algn="ctr">
              <a:lnSpc>
                <a:spcPts val="4445"/>
              </a:lnSpc>
            </a:pPr>
            <a:r>
              <a:rPr lang="en-US" sz="3799" b="true">
                <a:solidFill>
                  <a:srgbClr val="000000"/>
                </a:solidFill>
                <a:latin typeface="ITC Franklin Gothic LT Semi-Bold"/>
                <a:ea typeface="ITC Franklin Gothic LT Semi-Bold"/>
                <a:cs typeface="ITC Franklin Gothic LT Semi-Bold"/>
                <a:sym typeface="ITC Franklin Gothic LT Semi-Bold"/>
              </a:rPr>
              <a:t>Apurva Muchandi</a:t>
            </a:r>
          </a:p>
          <a:p>
            <a:pPr algn="ctr">
              <a:lnSpc>
                <a:spcPts val="4445"/>
              </a:lnSpc>
            </a:pPr>
            <a:r>
              <a:rPr lang="en-US" sz="3799" b="true">
                <a:solidFill>
                  <a:srgbClr val="000000"/>
                </a:solidFill>
                <a:latin typeface="ITC Franklin Gothic LT Semi-Bold"/>
                <a:ea typeface="ITC Franklin Gothic LT Semi-Bold"/>
                <a:cs typeface="ITC Franklin Gothic LT Semi-Bold"/>
                <a:sym typeface="ITC Franklin Gothic LT Semi-Bold"/>
              </a:rPr>
              <a:t>(018205785)</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02526"/>
            <a:ext cx="16157290" cy="6765865"/>
          </a:xfrm>
          <a:custGeom>
            <a:avLst/>
            <a:gdLst/>
            <a:ahLst/>
            <a:cxnLst/>
            <a:rect r="r" b="b" t="t" l="l"/>
            <a:pathLst>
              <a:path h="6765865" w="16157290">
                <a:moveTo>
                  <a:pt x="0" y="0"/>
                </a:moveTo>
                <a:lnTo>
                  <a:pt x="16157290" y="0"/>
                </a:lnTo>
                <a:lnTo>
                  <a:pt x="16157290" y="6765865"/>
                </a:lnTo>
                <a:lnTo>
                  <a:pt x="0" y="6765865"/>
                </a:lnTo>
                <a:lnTo>
                  <a:pt x="0" y="0"/>
                </a:lnTo>
                <a:close/>
              </a:path>
            </a:pathLst>
          </a:custGeom>
          <a:blipFill>
            <a:blip r:embed="rId2"/>
            <a:stretch>
              <a:fillRect l="0" t="0" r="0" b="0"/>
            </a:stretch>
          </a:blipFill>
        </p:spPr>
      </p:sp>
      <p:sp>
        <p:nvSpPr>
          <p:cNvPr name="TextBox 3" id="3"/>
          <p:cNvSpPr txBox="true"/>
          <p:nvPr/>
        </p:nvSpPr>
        <p:spPr>
          <a:xfrm rot="0">
            <a:off x="727989" y="526405"/>
            <a:ext cx="11390023" cy="1038877"/>
          </a:xfrm>
          <a:prstGeom prst="rect">
            <a:avLst/>
          </a:prstGeom>
        </p:spPr>
        <p:txBody>
          <a:bodyPr anchor="t" rtlCol="false" tIns="0" lIns="0" bIns="0" rIns="0">
            <a:spAutoFit/>
          </a:bodyPr>
          <a:lstStyle/>
          <a:p>
            <a:pPr algn="l">
              <a:lnSpc>
                <a:spcPts val="6160"/>
              </a:lnSpc>
            </a:pPr>
            <a:r>
              <a:rPr lang="en-US" sz="7700">
                <a:solidFill>
                  <a:srgbClr val="FFFFFF"/>
                </a:solidFill>
                <a:latin typeface="Admirably Display"/>
                <a:ea typeface="Admirably Display"/>
                <a:cs typeface="Admirably Display"/>
                <a:sym typeface="Admirably Display"/>
              </a:rPr>
              <a:t>MOST POPULAR GENRE</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721695" y="614097"/>
            <a:ext cx="10753841" cy="9028140"/>
          </a:xfrm>
          <a:custGeom>
            <a:avLst/>
            <a:gdLst/>
            <a:ahLst/>
            <a:cxnLst/>
            <a:rect r="r" b="b" t="t" l="l"/>
            <a:pathLst>
              <a:path h="9028140" w="10753841">
                <a:moveTo>
                  <a:pt x="0" y="0"/>
                </a:moveTo>
                <a:lnTo>
                  <a:pt x="10753841" y="0"/>
                </a:lnTo>
                <a:lnTo>
                  <a:pt x="10753841" y="9028140"/>
                </a:lnTo>
                <a:lnTo>
                  <a:pt x="0" y="9028140"/>
                </a:lnTo>
                <a:lnTo>
                  <a:pt x="0" y="0"/>
                </a:lnTo>
                <a:close/>
              </a:path>
            </a:pathLst>
          </a:custGeom>
          <a:blipFill>
            <a:blip r:embed="rId2"/>
            <a:stretch>
              <a:fillRect l="0" t="0" r="0" b="0"/>
            </a:stretch>
          </a:blipFill>
        </p:spPr>
      </p:sp>
      <p:sp>
        <p:nvSpPr>
          <p:cNvPr name="TextBox 3" id="3"/>
          <p:cNvSpPr txBox="true"/>
          <p:nvPr/>
        </p:nvSpPr>
        <p:spPr>
          <a:xfrm rot="0">
            <a:off x="1028700" y="2332254"/>
            <a:ext cx="4616592" cy="5725177"/>
          </a:xfrm>
          <a:prstGeom prst="rect">
            <a:avLst/>
          </a:prstGeom>
        </p:spPr>
        <p:txBody>
          <a:bodyPr anchor="t" rtlCol="false" tIns="0" lIns="0" bIns="0" rIns="0">
            <a:spAutoFit/>
          </a:bodyPr>
          <a:lstStyle/>
          <a:p>
            <a:pPr algn="l">
              <a:lnSpc>
                <a:spcPts val="6160"/>
              </a:lnSpc>
            </a:pPr>
            <a:r>
              <a:rPr lang="en-US" sz="7700">
                <a:solidFill>
                  <a:srgbClr val="FFFFFF"/>
                </a:solidFill>
                <a:latin typeface="Admirably Display"/>
                <a:ea typeface="Admirably Display"/>
                <a:cs typeface="Admirably Display"/>
                <a:sym typeface="Admirably Display"/>
              </a:rPr>
              <a:t>ANALYSINGMOVIES RELEASED OVER TIME BY THEIR LANGUAGE AND GENRE</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762521" y="709967"/>
            <a:ext cx="10496779" cy="8869510"/>
          </a:xfrm>
          <a:custGeom>
            <a:avLst/>
            <a:gdLst/>
            <a:ahLst/>
            <a:cxnLst/>
            <a:rect r="r" b="b" t="t" l="l"/>
            <a:pathLst>
              <a:path h="8869510" w="10496779">
                <a:moveTo>
                  <a:pt x="0" y="0"/>
                </a:moveTo>
                <a:lnTo>
                  <a:pt x="10496779" y="0"/>
                </a:lnTo>
                <a:lnTo>
                  <a:pt x="10496779" y="8869510"/>
                </a:lnTo>
                <a:lnTo>
                  <a:pt x="0" y="8869510"/>
                </a:lnTo>
                <a:lnTo>
                  <a:pt x="0" y="0"/>
                </a:lnTo>
                <a:close/>
              </a:path>
            </a:pathLst>
          </a:custGeom>
          <a:blipFill>
            <a:blip r:embed="rId2"/>
            <a:stretch>
              <a:fillRect l="0" t="0" r="0" b="0"/>
            </a:stretch>
          </a:blipFill>
        </p:spPr>
      </p:sp>
      <p:sp>
        <p:nvSpPr>
          <p:cNvPr name="TextBox 3" id="3"/>
          <p:cNvSpPr txBox="true"/>
          <p:nvPr/>
        </p:nvSpPr>
        <p:spPr>
          <a:xfrm rot="0">
            <a:off x="1028700" y="3948041"/>
            <a:ext cx="5186320" cy="3382027"/>
          </a:xfrm>
          <a:prstGeom prst="rect">
            <a:avLst/>
          </a:prstGeom>
        </p:spPr>
        <p:txBody>
          <a:bodyPr anchor="t" rtlCol="false" tIns="0" lIns="0" bIns="0" rIns="0">
            <a:spAutoFit/>
          </a:bodyPr>
          <a:lstStyle/>
          <a:p>
            <a:pPr algn="l">
              <a:lnSpc>
                <a:spcPts val="6160"/>
              </a:lnSpc>
            </a:pPr>
            <a:r>
              <a:rPr lang="en-US" sz="7700">
                <a:solidFill>
                  <a:srgbClr val="FFFFFF"/>
                </a:solidFill>
                <a:latin typeface="Admirably Display"/>
                <a:ea typeface="Admirably Display"/>
                <a:cs typeface="Admirably Display"/>
                <a:sym typeface="Admirably Display"/>
              </a:rPr>
              <a:t>AVERAGE POPULARITY BY LANGUAGE</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0753" y="590013"/>
            <a:ext cx="19249506" cy="17565174"/>
          </a:xfrm>
          <a:custGeom>
            <a:avLst/>
            <a:gdLst/>
            <a:ahLst/>
            <a:cxnLst/>
            <a:rect r="r" b="b" t="t" l="l"/>
            <a:pathLst>
              <a:path h="17565174" w="19249506">
                <a:moveTo>
                  <a:pt x="0" y="0"/>
                </a:moveTo>
                <a:lnTo>
                  <a:pt x="19249506" y="0"/>
                </a:lnTo>
                <a:lnTo>
                  <a:pt x="19249506" y="17565174"/>
                </a:lnTo>
                <a:lnTo>
                  <a:pt x="0" y="17565174"/>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93456" y="4205287"/>
            <a:ext cx="9901089" cy="1676400"/>
          </a:xfrm>
          <a:prstGeom prst="rect">
            <a:avLst/>
          </a:prstGeom>
        </p:spPr>
        <p:txBody>
          <a:bodyPr anchor="t" rtlCol="false" tIns="0" lIns="0" bIns="0" rIns="0">
            <a:spAutoFit/>
          </a:bodyPr>
          <a:lstStyle/>
          <a:p>
            <a:pPr algn="ctr">
              <a:lnSpc>
                <a:spcPts val="11639"/>
              </a:lnSpc>
              <a:spcBef>
                <a:spcPct val="0"/>
              </a:spcBef>
            </a:pPr>
            <a:r>
              <a:rPr lang="en-US" sz="9699" u="sng">
                <a:solidFill>
                  <a:srgbClr val="000000"/>
                </a:solidFill>
                <a:latin typeface="Admirably Display"/>
                <a:ea typeface="Admirably Display"/>
                <a:cs typeface="Admirably Display"/>
                <a:sym typeface="Admirably Display"/>
                <a:hlinkClick r:id="rId4" tooltip="http://localhost:8088/superset/dashboard/p/Zj82vw7kqad/"/>
              </a:rPr>
              <a:t>LINK TO LIVE DEMO</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734675" y="1294334"/>
            <a:ext cx="6938122" cy="7698333"/>
          </a:xfrm>
          <a:custGeom>
            <a:avLst/>
            <a:gdLst/>
            <a:ahLst/>
            <a:cxnLst/>
            <a:rect r="r" b="b" t="t" l="l"/>
            <a:pathLst>
              <a:path h="7698333" w="6938122">
                <a:moveTo>
                  <a:pt x="0" y="0"/>
                </a:moveTo>
                <a:lnTo>
                  <a:pt x="6938122" y="0"/>
                </a:lnTo>
                <a:lnTo>
                  <a:pt x="6938122" y="7698332"/>
                </a:lnTo>
                <a:lnTo>
                  <a:pt x="0" y="7698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66750" y="2915920"/>
            <a:ext cx="9462329" cy="6342380"/>
          </a:xfrm>
          <a:prstGeom prst="rect">
            <a:avLst/>
          </a:prstGeom>
        </p:spPr>
        <p:txBody>
          <a:bodyPr anchor="t" rtlCol="false" tIns="0" lIns="0" bIns="0" rIns="0">
            <a:spAutoFit/>
          </a:bodyPr>
          <a:lstStyle/>
          <a:p>
            <a:pPr algn="l">
              <a:lnSpc>
                <a:spcPts val="4249"/>
              </a:lnSpc>
            </a:pPr>
            <a:r>
              <a:rPr lang="en-US" sz="3399">
                <a:solidFill>
                  <a:srgbClr val="000000"/>
                </a:solidFill>
                <a:latin typeface="Admirably Display"/>
                <a:ea typeface="Admirably Display"/>
                <a:cs typeface="Admirably Display"/>
                <a:sym typeface="Admirably Display"/>
              </a:rPr>
              <a:t>PROJECT SUMMARY:</a:t>
            </a:r>
          </a:p>
          <a:p>
            <a:pPr algn="l" marL="647694" indent="-323847" lvl="1">
              <a:lnSpc>
                <a:spcPts val="3749"/>
              </a:lnSpc>
              <a:buFont typeface="Arial"/>
              <a:buChar char="•"/>
            </a:pPr>
            <a:r>
              <a:rPr lang="en-US" sz="2999">
                <a:solidFill>
                  <a:srgbClr val="000000"/>
                </a:solidFill>
                <a:latin typeface="Admirably Display"/>
                <a:ea typeface="Admirably Display"/>
                <a:cs typeface="Admirably Display"/>
                <a:sym typeface="Admirably Display"/>
              </a:rPr>
              <a:t>BUILT AN EFFICIENT ETL/ELT PIPELINE TO INTEGRATE AND PROCESS MOVIE DATA FROM IMDB AND TMDB.</a:t>
            </a:r>
          </a:p>
          <a:p>
            <a:pPr algn="l" marL="647694" indent="-323847" lvl="1">
              <a:lnSpc>
                <a:spcPts val="3749"/>
              </a:lnSpc>
              <a:buFont typeface="Arial"/>
              <a:buChar char="•"/>
            </a:pPr>
            <a:r>
              <a:rPr lang="en-US" sz="2999">
                <a:solidFill>
                  <a:srgbClr val="000000"/>
                </a:solidFill>
                <a:latin typeface="Admirably Display"/>
                <a:ea typeface="Admirably Display"/>
                <a:cs typeface="Admirably Display"/>
                <a:sym typeface="Admirably Display"/>
              </a:rPr>
              <a:t>AUTOMATED EXTRACTION, LOADING, AND TRANSFORMATION OF DATA USING AIRFLOW AND DBT</a:t>
            </a:r>
          </a:p>
          <a:p>
            <a:pPr algn="l">
              <a:lnSpc>
                <a:spcPts val="3749"/>
              </a:lnSpc>
            </a:pPr>
          </a:p>
          <a:p>
            <a:pPr algn="l">
              <a:lnSpc>
                <a:spcPts val="4249"/>
              </a:lnSpc>
            </a:pPr>
          </a:p>
          <a:p>
            <a:pPr algn="l">
              <a:lnSpc>
                <a:spcPts val="4249"/>
              </a:lnSpc>
            </a:pPr>
            <a:r>
              <a:rPr lang="en-US" sz="3399">
                <a:solidFill>
                  <a:srgbClr val="000000"/>
                </a:solidFill>
                <a:latin typeface="Admirably Display"/>
                <a:ea typeface="Admirably Display"/>
                <a:cs typeface="Admirably Display"/>
                <a:sym typeface="Admirably Display"/>
              </a:rPr>
              <a:t>FUTURE SCOPE:</a:t>
            </a:r>
          </a:p>
          <a:p>
            <a:pPr algn="l" marL="647694" indent="-323847" lvl="1">
              <a:lnSpc>
                <a:spcPts val="3749"/>
              </a:lnSpc>
              <a:buFont typeface="Arial"/>
              <a:buChar char="•"/>
            </a:pPr>
            <a:r>
              <a:rPr lang="en-US" sz="2999">
                <a:solidFill>
                  <a:srgbClr val="000000"/>
                </a:solidFill>
                <a:latin typeface="Admirably Display"/>
                <a:ea typeface="Admirably Display"/>
                <a:cs typeface="Admirably Display"/>
                <a:sym typeface="Admirably Display"/>
              </a:rPr>
              <a:t>EXTEND TO OTT PLATFORMS AND STREAMING ANALYTICS.</a:t>
            </a:r>
          </a:p>
          <a:p>
            <a:pPr algn="l" marL="647694" indent="-323847" lvl="1">
              <a:lnSpc>
                <a:spcPts val="3749"/>
              </a:lnSpc>
              <a:buFont typeface="Arial"/>
              <a:buChar char="•"/>
            </a:pPr>
            <a:r>
              <a:rPr lang="en-US" sz="2999">
                <a:solidFill>
                  <a:srgbClr val="000000"/>
                </a:solidFill>
                <a:latin typeface="Admirably Display"/>
                <a:ea typeface="Admirably Display"/>
                <a:cs typeface="Admirably Display"/>
                <a:sym typeface="Admirably Display"/>
              </a:rPr>
              <a:t>INCORPORATE SENTIMENT ANALYSIS FROM SOCIAL MEDIA REVIEWS.</a:t>
            </a:r>
          </a:p>
          <a:p>
            <a:pPr algn="l">
              <a:lnSpc>
                <a:spcPts val="3749"/>
              </a:lnSpc>
            </a:pPr>
          </a:p>
        </p:txBody>
      </p:sp>
      <p:sp>
        <p:nvSpPr>
          <p:cNvPr name="TextBox 4" id="4"/>
          <p:cNvSpPr txBox="true"/>
          <p:nvPr/>
        </p:nvSpPr>
        <p:spPr>
          <a:xfrm rot="0">
            <a:off x="666750" y="1076325"/>
            <a:ext cx="10067925" cy="1214754"/>
          </a:xfrm>
          <a:prstGeom prst="rect">
            <a:avLst/>
          </a:prstGeom>
        </p:spPr>
        <p:txBody>
          <a:bodyPr anchor="t" rtlCol="false" tIns="0" lIns="0" bIns="0" rIns="0">
            <a:spAutoFit/>
          </a:bodyPr>
          <a:lstStyle/>
          <a:p>
            <a:pPr algn="l">
              <a:lnSpc>
                <a:spcPts val="7279"/>
              </a:lnSpc>
            </a:pPr>
            <a:r>
              <a:rPr lang="en-US" sz="9099">
                <a:solidFill>
                  <a:srgbClr val="262525"/>
                </a:solidFill>
                <a:latin typeface="Admirably Display"/>
                <a:ea typeface="Admirably Display"/>
                <a:cs typeface="Admirably Display"/>
                <a:sym typeface="Admirably Display"/>
              </a:rPr>
              <a:t>CONCLUSION</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235606" y="2283717"/>
            <a:ext cx="13816789" cy="6243442"/>
          </a:xfrm>
          <a:prstGeom prst="rect">
            <a:avLst/>
          </a:prstGeom>
        </p:spPr>
        <p:txBody>
          <a:bodyPr anchor="t" rtlCol="false" tIns="0" lIns="0" bIns="0" rIns="0">
            <a:spAutoFit/>
          </a:bodyPr>
          <a:lstStyle/>
          <a:p>
            <a:pPr algn="ctr" marL="0" indent="0" lvl="0">
              <a:lnSpc>
                <a:spcPts val="21168"/>
              </a:lnSpc>
            </a:pPr>
            <a:r>
              <a:rPr lang="en-US" sz="26795">
                <a:solidFill>
                  <a:srgbClr val="F1F2F2"/>
                </a:solidFill>
                <a:latin typeface="Admirably Display"/>
                <a:ea typeface="Admirably Display"/>
                <a:cs typeface="Admirably Display"/>
                <a:sym typeface="Admirably Display"/>
              </a:rPr>
              <a:t>THANK YOU!</a:t>
            </a:r>
          </a:p>
        </p:txBody>
      </p:sp>
      <p:sp>
        <p:nvSpPr>
          <p:cNvPr name="TextBox 3" id="3"/>
          <p:cNvSpPr txBox="true"/>
          <p:nvPr/>
        </p:nvSpPr>
        <p:spPr>
          <a:xfrm rot="0">
            <a:off x="2235606" y="8463658"/>
            <a:ext cx="13816789" cy="669925"/>
          </a:xfrm>
          <a:prstGeom prst="rect">
            <a:avLst/>
          </a:prstGeom>
        </p:spPr>
        <p:txBody>
          <a:bodyPr anchor="t" rtlCol="false" tIns="0" lIns="0" bIns="0" rIns="0">
            <a:spAutoFit/>
          </a:bodyPr>
          <a:lstStyle/>
          <a:p>
            <a:pPr algn="ctr" marL="0" indent="0" lvl="0">
              <a:lnSpc>
                <a:spcPts val="3950"/>
              </a:lnSpc>
            </a:pPr>
            <a:r>
              <a:rPr lang="en-US" sz="5000" u="sng">
                <a:solidFill>
                  <a:srgbClr val="2C92D5"/>
                </a:solidFill>
                <a:latin typeface="Admirably Display"/>
                <a:ea typeface="Admirably Display"/>
                <a:cs typeface="Admirably Display"/>
                <a:sym typeface="Admirably Display"/>
                <a:hlinkClick r:id="rId2" tooltip="https://github.com/iamrohitdhole/Project_Team_10"/>
              </a:rPr>
              <a:t>GITHUB LINK</a:t>
            </a:r>
            <a:r>
              <a:rPr lang="en-US" sz="5000" u="sng">
                <a:solidFill>
                  <a:srgbClr val="2C92D5"/>
                </a:solidFill>
                <a:latin typeface="Admirably Display"/>
                <a:ea typeface="Admirably Display"/>
                <a:cs typeface="Admirably Display"/>
                <a:sym typeface="Admirably Display"/>
              </a:rPr>
              <a:t> FOR CODE</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0439" y="0"/>
            <a:ext cx="18288000" cy="16540869"/>
          </a:xfrm>
          <a:custGeom>
            <a:avLst/>
            <a:gdLst/>
            <a:ahLst/>
            <a:cxnLst/>
            <a:rect r="r" b="b" t="t" l="l"/>
            <a:pathLst>
              <a:path h="16540869" w="18288000">
                <a:moveTo>
                  <a:pt x="0" y="0"/>
                </a:moveTo>
                <a:lnTo>
                  <a:pt x="18288000" y="0"/>
                </a:lnTo>
                <a:lnTo>
                  <a:pt x="18288000" y="16540869"/>
                </a:lnTo>
                <a:lnTo>
                  <a:pt x="0" y="16540869"/>
                </a:lnTo>
                <a:lnTo>
                  <a:pt x="0" y="0"/>
                </a:lnTo>
                <a:close/>
              </a:path>
            </a:pathLst>
          </a:custGeom>
          <a:blipFill>
            <a:blip r:embed="rId3">
              <a:alphaModFix amt="42000"/>
            </a:blip>
            <a:stretch>
              <a:fillRect l="-18731" t="0" r="-18731" b="-51981"/>
            </a:stretch>
          </a:blipFill>
        </p:spPr>
      </p:sp>
      <p:sp>
        <p:nvSpPr>
          <p:cNvPr name="TextBox 3" id="3"/>
          <p:cNvSpPr txBox="true"/>
          <p:nvPr/>
        </p:nvSpPr>
        <p:spPr>
          <a:xfrm rot="0">
            <a:off x="1645576" y="3231710"/>
            <a:ext cx="14996848" cy="5038725"/>
          </a:xfrm>
          <a:prstGeom prst="rect">
            <a:avLst/>
          </a:prstGeom>
        </p:spPr>
        <p:txBody>
          <a:bodyPr anchor="t" rtlCol="false" tIns="0" lIns="0" bIns="0" rIns="0">
            <a:spAutoFit/>
          </a:bodyPr>
          <a:lstStyle/>
          <a:p>
            <a:pPr algn="l" marL="1011068" indent="-505534" lvl="1">
              <a:lnSpc>
                <a:spcPts val="5619"/>
              </a:lnSpc>
              <a:buFont typeface="Arial"/>
              <a:buChar char="•"/>
            </a:pPr>
            <a:r>
              <a:rPr lang="en-US" sz="4683">
                <a:solidFill>
                  <a:srgbClr val="F1F2F2"/>
                </a:solidFill>
                <a:latin typeface="Admirably Display"/>
                <a:ea typeface="Admirably Display"/>
                <a:cs typeface="Admirably Display"/>
                <a:sym typeface="Admirably Display"/>
              </a:rPr>
              <a:t>Movies are more than entertainment—they're cultural snapshots.</a:t>
            </a:r>
          </a:p>
          <a:p>
            <a:pPr algn="l" marL="1011068" indent="-505534" lvl="1">
              <a:lnSpc>
                <a:spcPts val="5619"/>
              </a:lnSpc>
              <a:buFont typeface="Arial"/>
              <a:buChar char="•"/>
            </a:pPr>
            <a:r>
              <a:rPr lang="en-US" sz="4683">
                <a:solidFill>
                  <a:srgbClr val="F1F2F2"/>
                </a:solidFill>
                <a:latin typeface="Admirably Display"/>
                <a:ea typeface="Admirably Display"/>
                <a:cs typeface="Admirably Display"/>
                <a:sym typeface="Admirably Display"/>
              </a:rPr>
              <a:t>Stakeholders like filmmakers need real-time analytics to predict trends, understand audience preferences, and optimize movies performance.</a:t>
            </a:r>
          </a:p>
          <a:p>
            <a:pPr algn="l" marL="1011068" indent="-505534" lvl="1">
              <a:lnSpc>
                <a:spcPts val="5619"/>
              </a:lnSpc>
              <a:buFont typeface="Arial"/>
              <a:buChar char="•"/>
            </a:pPr>
            <a:r>
              <a:rPr lang="en-US" sz="4683">
                <a:solidFill>
                  <a:srgbClr val="F1F2F2"/>
                </a:solidFill>
                <a:latin typeface="Admirably Display"/>
                <a:ea typeface="Admirably Display"/>
                <a:cs typeface="Admirably Display"/>
                <a:sym typeface="Admirably Display"/>
              </a:rPr>
              <a:t>Our project merges historical and real-time movie data for actionable insights.</a:t>
            </a:r>
          </a:p>
        </p:txBody>
      </p:sp>
      <p:sp>
        <p:nvSpPr>
          <p:cNvPr name="TextBox 4" id="4"/>
          <p:cNvSpPr txBox="true"/>
          <p:nvPr/>
        </p:nvSpPr>
        <p:spPr>
          <a:xfrm rot="0">
            <a:off x="1759825" y="882687"/>
            <a:ext cx="12555808" cy="1214754"/>
          </a:xfrm>
          <a:prstGeom prst="rect">
            <a:avLst/>
          </a:prstGeom>
        </p:spPr>
        <p:txBody>
          <a:bodyPr anchor="t" rtlCol="false" tIns="0" lIns="0" bIns="0" rIns="0">
            <a:spAutoFit/>
          </a:bodyPr>
          <a:lstStyle/>
          <a:p>
            <a:pPr algn="l">
              <a:lnSpc>
                <a:spcPts val="7279"/>
              </a:lnSpc>
            </a:pPr>
            <a:r>
              <a:rPr lang="en-US" sz="9099">
                <a:solidFill>
                  <a:srgbClr val="F1F2F2"/>
                </a:solidFill>
                <a:latin typeface="Admirably Display"/>
                <a:ea typeface="Admirably Display"/>
                <a:cs typeface="Admirably Display"/>
                <a:sym typeface="Admirably Display"/>
              </a:rPr>
              <a:t>INTRODUCTION</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0439" y="0"/>
            <a:ext cx="18288000" cy="16540869"/>
          </a:xfrm>
          <a:custGeom>
            <a:avLst/>
            <a:gdLst/>
            <a:ahLst/>
            <a:cxnLst/>
            <a:rect r="r" b="b" t="t" l="l"/>
            <a:pathLst>
              <a:path h="16540869" w="18288000">
                <a:moveTo>
                  <a:pt x="0" y="0"/>
                </a:moveTo>
                <a:lnTo>
                  <a:pt x="18288000" y="0"/>
                </a:lnTo>
                <a:lnTo>
                  <a:pt x="18288000" y="16540869"/>
                </a:lnTo>
                <a:lnTo>
                  <a:pt x="0" y="16540869"/>
                </a:lnTo>
                <a:lnTo>
                  <a:pt x="0" y="0"/>
                </a:lnTo>
                <a:close/>
              </a:path>
            </a:pathLst>
          </a:custGeom>
          <a:blipFill>
            <a:blip r:embed="rId3">
              <a:alphaModFix amt="42000"/>
            </a:blip>
            <a:stretch>
              <a:fillRect l="-18731" t="0" r="-18731" b="-51981"/>
            </a:stretch>
          </a:blipFill>
        </p:spPr>
      </p:sp>
      <p:sp>
        <p:nvSpPr>
          <p:cNvPr name="TextBox 3" id="3"/>
          <p:cNvSpPr txBox="true"/>
          <p:nvPr/>
        </p:nvSpPr>
        <p:spPr>
          <a:xfrm rot="0">
            <a:off x="1449922" y="2641105"/>
            <a:ext cx="15388156" cy="6858000"/>
          </a:xfrm>
          <a:prstGeom prst="rect">
            <a:avLst/>
          </a:prstGeom>
        </p:spPr>
        <p:txBody>
          <a:bodyPr anchor="t" rtlCol="false" tIns="0" lIns="0" bIns="0" rIns="0">
            <a:spAutoFit/>
          </a:bodyPr>
          <a:lstStyle/>
          <a:p>
            <a:pPr algn="l">
              <a:lnSpc>
                <a:spcPts val="5376"/>
              </a:lnSpc>
            </a:pPr>
            <a:r>
              <a:rPr lang="en-US" sz="4480">
                <a:solidFill>
                  <a:srgbClr val="F1F2F2"/>
                </a:solidFill>
                <a:latin typeface="Admirably Display"/>
                <a:ea typeface="Admirably Display"/>
                <a:cs typeface="Admirably Display"/>
                <a:sym typeface="Admirably Display"/>
              </a:rPr>
              <a:t>Problem Statement:</a:t>
            </a:r>
          </a:p>
          <a:p>
            <a:pPr algn="l">
              <a:lnSpc>
                <a:spcPts val="5376"/>
              </a:lnSpc>
            </a:pPr>
          </a:p>
          <a:p>
            <a:pPr algn="l">
              <a:lnSpc>
                <a:spcPts val="5376"/>
              </a:lnSpc>
            </a:pPr>
            <a:r>
              <a:rPr lang="en-US" sz="4480">
                <a:solidFill>
                  <a:srgbClr val="F1F2F2"/>
                </a:solidFill>
                <a:latin typeface="Admirably Display"/>
                <a:ea typeface="Admirably Display"/>
                <a:cs typeface="Admirably Display"/>
                <a:sym typeface="Admirably Display"/>
              </a:rPr>
              <a:t>Ever wondered why some movies captivate audiences while others flop? The answers are hidden in data—but it’s scattered across platforms like IMDb and TMDb, making it nearly impossible to connect the dots.</a:t>
            </a:r>
          </a:p>
          <a:p>
            <a:pPr algn="l">
              <a:lnSpc>
                <a:spcPts val="5376"/>
              </a:lnSpc>
            </a:pPr>
          </a:p>
          <a:p>
            <a:pPr algn="l">
              <a:lnSpc>
                <a:spcPts val="5376"/>
              </a:lnSpc>
            </a:pPr>
            <a:r>
              <a:rPr lang="en-US" sz="4480">
                <a:solidFill>
                  <a:srgbClr val="F1F2F2"/>
                </a:solidFill>
                <a:latin typeface="Admirably Display"/>
                <a:ea typeface="Admirably Display"/>
                <a:cs typeface="Admirably Display"/>
                <a:sym typeface="Admirably Display"/>
              </a:rPr>
              <a:t>Without a unified view, stakeholders are left guessing about audience trends, genre preferences, and what truly drives box office hits.</a:t>
            </a:r>
          </a:p>
        </p:txBody>
      </p:sp>
      <p:sp>
        <p:nvSpPr>
          <p:cNvPr name="TextBox 4" id="4"/>
          <p:cNvSpPr txBox="true"/>
          <p:nvPr/>
        </p:nvSpPr>
        <p:spPr>
          <a:xfrm rot="0">
            <a:off x="1759825" y="882687"/>
            <a:ext cx="12555808" cy="1214754"/>
          </a:xfrm>
          <a:prstGeom prst="rect">
            <a:avLst/>
          </a:prstGeom>
        </p:spPr>
        <p:txBody>
          <a:bodyPr anchor="t" rtlCol="false" tIns="0" lIns="0" bIns="0" rIns="0">
            <a:spAutoFit/>
          </a:bodyPr>
          <a:lstStyle/>
          <a:p>
            <a:pPr algn="l">
              <a:lnSpc>
                <a:spcPts val="7279"/>
              </a:lnSpc>
            </a:pPr>
            <a:r>
              <a:rPr lang="en-US" sz="9099">
                <a:solidFill>
                  <a:srgbClr val="F1F2F2"/>
                </a:solidFill>
                <a:latin typeface="Admirably Display"/>
                <a:ea typeface="Admirably Display"/>
                <a:cs typeface="Admirably Display"/>
                <a:sym typeface="Admirably Display"/>
              </a:rPr>
              <a:t>INTRODUCTION</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0439" y="0"/>
            <a:ext cx="18288000" cy="16540869"/>
          </a:xfrm>
          <a:custGeom>
            <a:avLst/>
            <a:gdLst/>
            <a:ahLst/>
            <a:cxnLst/>
            <a:rect r="r" b="b" t="t" l="l"/>
            <a:pathLst>
              <a:path h="16540869" w="18288000">
                <a:moveTo>
                  <a:pt x="0" y="0"/>
                </a:moveTo>
                <a:lnTo>
                  <a:pt x="18288000" y="0"/>
                </a:lnTo>
                <a:lnTo>
                  <a:pt x="18288000" y="16540869"/>
                </a:lnTo>
                <a:lnTo>
                  <a:pt x="0" y="16540869"/>
                </a:lnTo>
                <a:lnTo>
                  <a:pt x="0" y="0"/>
                </a:lnTo>
                <a:close/>
              </a:path>
            </a:pathLst>
          </a:custGeom>
          <a:blipFill>
            <a:blip r:embed="rId2">
              <a:alphaModFix amt="42000"/>
            </a:blip>
            <a:stretch>
              <a:fillRect l="-18731" t="0" r="-18731" b="-51981"/>
            </a:stretch>
          </a:blipFill>
        </p:spPr>
      </p:sp>
      <p:sp>
        <p:nvSpPr>
          <p:cNvPr name="TextBox 3" id="3"/>
          <p:cNvSpPr txBox="true"/>
          <p:nvPr/>
        </p:nvSpPr>
        <p:spPr>
          <a:xfrm rot="0">
            <a:off x="1645576" y="2571750"/>
            <a:ext cx="14996848" cy="5038725"/>
          </a:xfrm>
          <a:prstGeom prst="rect">
            <a:avLst/>
          </a:prstGeom>
        </p:spPr>
        <p:txBody>
          <a:bodyPr anchor="t" rtlCol="false" tIns="0" lIns="0" bIns="0" rIns="0">
            <a:spAutoFit/>
          </a:bodyPr>
          <a:lstStyle/>
          <a:p>
            <a:pPr algn="l">
              <a:lnSpc>
                <a:spcPts val="5619"/>
              </a:lnSpc>
            </a:pPr>
            <a:r>
              <a:rPr lang="en-US" sz="4683">
                <a:solidFill>
                  <a:srgbClr val="F1F2F2"/>
                </a:solidFill>
                <a:latin typeface="Admirably Display"/>
                <a:ea typeface="Admirably Display"/>
                <a:cs typeface="Admirably Display"/>
                <a:sym typeface="Admirably Display"/>
              </a:rPr>
              <a:t>Solution:</a:t>
            </a:r>
          </a:p>
          <a:p>
            <a:pPr algn="l">
              <a:lnSpc>
                <a:spcPts val="5619"/>
              </a:lnSpc>
            </a:pPr>
          </a:p>
          <a:p>
            <a:pPr algn="l" marL="1011068" indent="-505534" lvl="1">
              <a:lnSpc>
                <a:spcPts val="5619"/>
              </a:lnSpc>
              <a:buFont typeface="Arial"/>
              <a:buChar char="•"/>
            </a:pPr>
            <a:r>
              <a:rPr lang="en-US" sz="4683">
                <a:solidFill>
                  <a:srgbClr val="F1F2F2"/>
                </a:solidFill>
                <a:latin typeface="Admirably Display"/>
                <a:ea typeface="Admirably Display"/>
                <a:cs typeface="Admirably Display"/>
                <a:sym typeface="Admirably Display"/>
              </a:rPr>
              <a:t>To create a seamless, automated platform that integrates historical and real-time movie data to uncover actionable trends and insights.</a:t>
            </a:r>
          </a:p>
          <a:p>
            <a:pPr algn="l" marL="1011068" indent="-505534" lvl="1">
              <a:lnSpc>
                <a:spcPts val="5619"/>
              </a:lnSpc>
              <a:buFont typeface="Arial"/>
              <a:buChar char="•"/>
            </a:pPr>
            <a:r>
              <a:rPr lang="en-US" sz="4683">
                <a:solidFill>
                  <a:srgbClr val="F1F2F2"/>
                </a:solidFill>
                <a:latin typeface="Admirably Display"/>
                <a:ea typeface="Admirably Display"/>
                <a:cs typeface="Admirably Display"/>
                <a:sym typeface="Admirably Display"/>
              </a:rPr>
              <a:t>Empower stakeholders with a live dashboard that turns data into decisions.</a:t>
            </a:r>
          </a:p>
        </p:txBody>
      </p:sp>
      <p:sp>
        <p:nvSpPr>
          <p:cNvPr name="TextBox 4" id="4"/>
          <p:cNvSpPr txBox="true"/>
          <p:nvPr/>
        </p:nvSpPr>
        <p:spPr>
          <a:xfrm rot="0">
            <a:off x="1759825" y="882687"/>
            <a:ext cx="12555808" cy="1214754"/>
          </a:xfrm>
          <a:prstGeom prst="rect">
            <a:avLst/>
          </a:prstGeom>
        </p:spPr>
        <p:txBody>
          <a:bodyPr anchor="t" rtlCol="false" tIns="0" lIns="0" bIns="0" rIns="0">
            <a:spAutoFit/>
          </a:bodyPr>
          <a:lstStyle/>
          <a:p>
            <a:pPr algn="l">
              <a:lnSpc>
                <a:spcPts val="7279"/>
              </a:lnSpc>
            </a:pPr>
            <a:r>
              <a:rPr lang="en-US" sz="9099">
                <a:solidFill>
                  <a:srgbClr val="F1F2F2"/>
                </a:solidFill>
                <a:latin typeface="Admirably Display"/>
                <a:ea typeface="Admirably Display"/>
                <a:cs typeface="Admirably Display"/>
                <a:sym typeface="Admirably Display"/>
              </a:rPr>
              <a:t>INTRODUCTION</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0480" y="1081508"/>
            <a:ext cx="3984341" cy="7105136"/>
            <a:chOff x="0" y="0"/>
            <a:chExt cx="1049374" cy="1871312"/>
          </a:xfrm>
        </p:grpSpPr>
        <p:sp>
          <p:nvSpPr>
            <p:cNvPr name="Freeform 3" id="3"/>
            <p:cNvSpPr/>
            <p:nvPr/>
          </p:nvSpPr>
          <p:spPr>
            <a:xfrm flipH="false" flipV="false" rot="0">
              <a:off x="0" y="0"/>
              <a:ext cx="1049374" cy="1871312"/>
            </a:xfrm>
            <a:custGeom>
              <a:avLst/>
              <a:gdLst/>
              <a:ahLst/>
              <a:cxnLst/>
              <a:rect r="r" b="b" t="t" l="l"/>
              <a:pathLst>
                <a:path h="1871312" w="1049374">
                  <a:moveTo>
                    <a:pt x="128244" y="0"/>
                  </a:moveTo>
                  <a:lnTo>
                    <a:pt x="921130" y="0"/>
                  </a:lnTo>
                  <a:cubicBezTo>
                    <a:pt x="991957" y="0"/>
                    <a:pt x="1049374" y="57417"/>
                    <a:pt x="1049374" y="128244"/>
                  </a:cubicBezTo>
                  <a:lnTo>
                    <a:pt x="1049374" y="1743068"/>
                  </a:lnTo>
                  <a:cubicBezTo>
                    <a:pt x="1049374" y="1813895"/>
                    <a:pt x="991957" y="1871312"/>
                    <a:pt x="921130" y="1871312"/>
                  </a:cubicBezTo>
                  <a:lnTo>
                    <a:pt x="128244" y="1871312"/>
                  </a:lnTo>
                  <a:cubicBezTo>
                    <a:pt x="57417" y="1871312"/>
                    <a:pt x="0" y="1813895"/>
                    <a:pt x="0" y="1743068"/>
                  </a:cubicBezTo>
                  <a:lnTo>
                    <a:pt x="0" y="128244"/>
                  </a:lnTo>
                  <a:cubicBezTo>
                    <a:pt x="0" y="57417"/>
                    <a:pt x="57417" y="0"/>
                    <a:pt x="128244" y="0"/>
                  </a:cubicBezTo>
                  <a:close/>
                </a:path>
              </a:pathLst>
            </a:custGeom>
            <a:solidFill>
              <a:srgbClr val="000000"/>
            </a:solidFill>
          </p:spPr>
        </p:sp>
        <p:sp>
          <p:nvSpPr>
            <p:cNvPr name="TextBox 4" id="4"/>
            <p:cNvSpPr txBox="true"/>
            <p:nvPr/>
          </p:nvSpPr>
          <p:spPr>
            <a:xfrm>
              <a:off x="0" y="-47625"/>
              <a:ext cx="1049374" cy="1918937"/>
            </a:xfrm>
            <a:prstGeom prst="rect">
              <a:avLst/>
            </a:prstGeom>
          </p:spPr>
          <p:txBody>
            <a:bodyPr anchor="ctr" rtlCol="false" tIns="50800" lIns="50800" bIns="50800" rIns="50800"/>
            <a:lstStyle/>
            <a:p>
              <a:pPr algn="ctr">
                <a:lnSpc>
                  <a:spcPts val="3041"/>
                </a:lnSpc>
              </a:pPr>
            </a:p>
          </p:txBody>
        </p:sp>
      </p:grpSp>
      <p:sp>
        <p:nvSpPr>
          <p:cNvPr name="Freeform 5" id="5"/>
          <p:cNvSpPr/>
          <p:nvPr/>
        </p:nvSpPr>
        <p:spPr>
          <a:xfrm flipH="false" flipV="false" rot="0">
            <a:off x="806071" y="1665226"/>
            <a:ext cx="3513159" cy="2267288"/>
          </a:xfrm>
          <a:custGeom>
            <a:avLst/>
            <a:gdLst/>
            <a:ahLst/>
            <a:cxnLst/>
            <a:rect r="r" b="b" t="t" l="l"/>
            <a:pathLst>
              <a:path h="2267288" w="3513159">
                <a:moveTo>
                  <a:pt x="0" y="0"/>
                </a:moveTo>
                <a:lnTo>
                  <a:pt x="3513159" y="0"/>
                </a:lnTo>
                <a:lnTo>
                  <a:pt x="3513159" y="2267288"/>
                </a:lnTo>
                <a:lnTo>
                  <a:pt x="0" y="2267288"/>
                </a:lnTo>
                <a:lnTo>
                  <a:pt x="0" y="0"/>
                </a:lnTo>
                <a:close/>
              </a:path>
            </a:pathLst>
          </a:custGeom>
          <a:blipFill>
            <a:blip r:embed="rId2"/>
            <a:stretch>
              <a:fillRect l="-6992" t="0" r="-8252" b="0"/>
            </a:stretch>
          </a:blipFill>
        </p:spPr>
      </p:sp>
      <p:grpSp>
        <p:nvGrpSpPr>
          <p:cNvPr name="Group 6" id="6"/>
          <p:cNvGrpSpPr/>
          <p:nvPr/>
        </p:nvGrpSpPr>
        <p:grpSpPr>
          <a:xfrm rot="0">
            <a:off x="4945346" y="1081508"/>
            <a:ext cx="3984341" cy="7105136"/>
            <a:chOff x="0" y="0"/>
            <a:chExt cx="1049374" cy="1871312"/>
          </a:xfrm>
        </p:grpSpPr>
        <p:sp>
          <p:nvSpPr>
            <p:cNvPr name="Freeform 7" id="7"/>
            <p:cNvSpPr/>
            <p:nvPr/>
          </p:nvSpPr>
          <p:spPr>
            <a:xfrm flipH="false" flipV="false" rot="0">
              <a:off x="0" y="0"/>
              <a:ext cx="1049374" cy="1871312"/>
            </a:xfrm>
            <a:custGeom>
              <a:avLst/>
              <a:gdLst/>
              <a:ahLst/>
              <a:cxnLst/>
              <a:rect r="r" b="b" t="t" l="l"/>
              <a:pathLst>
                <a:path h="1871312" w="1049374">
                  <a:moveTo>
                    <a:pt x="128244" y="0"/>
                  </a:moveTo>
                  <a:lnTo>
                    <a:pt x="921130" y="0"/>
                  </a:lnTo>
                  <a:cubicBezTo>
                    <a:pt x="991957" y="0"/>
                    <a:pt x="1049374" y="57417"/>
                    <a:pt x="1049374" y="128244"/>
                  </a:cubicBezTo>
                  <a:lnTo>
                    <a:pt x="1049374" y="1743068"/>
                  </a:lnTo>
                  <a:cubicBezTo>
                    <a:pt x="1049374" y="1813895"/>
                    <a:pt x="991957" y="1871312"/>
                    <a:pt x="921130" y="1871312"/>
                  </a:cubicBezTo>
                  <a:lnTo>
                    <a:pt x="128244" y="1871312"/>
                  </a:lnTo>
                  <a:cubicBezTo>
                    <a:pt x="57417" y="1871312"/>
                    <a:pt x="0" y="1813895"/>
                    <a:pt x="0" y="1743068"/>
                  </a:cubicBezTo>
                  <a:lnTo>
                    <a:pt x="0" y="128244"/>
                  </a:lnTo>
                  <a:cubicBezTo>
                    <a:pt x="0" y="57417"/>
                    <a:pt x="57417" y="0"/>
                    <a:pt x="128244" y="0"/>
                  </a:cubicBezTo>
                  <a:close/>
                </a:path>
              </a:pathLst>
            </a:custGeom>
            <a:solidFill>
              <a:srgbClr val="000000"/>
            </a:solidFill>
          </p:spPr>
        </p:sp>
        <p:sp>
          <p:nvSpPr>
            <p:cNvPr name="TextBox 8" id="8"/>
            <p:cNvSpPr txBox="true"/>
            <p:nvPr/>
          </p:nvSpPr>
          <p:spPr>
            <a:xfrm>
              <a:off x="0" y="-47625"/>
              <a:ext cx="1049374" cy="1918937"/>
            </a:xfrm>
            <a:prstGeom prst="rect">
              <a:avLst/>
            </a:prstGeom>
          </p:spPr>
          <p:txBody>
            <a:bodyPr anchor="ctr" rtlCol="false" tIns="50800" lIns="50800" bIns="50800" rIns="50800"/>
            <a:lstStyle/>
            <a:p>
              <a:pPr algn="ctr">
                <a:lnSpc>
                  <a:spcPts val="3041"/>
                </a:lnSpc>
              </a:pPr>
            </a:p>
          </p:txBody>
        </p:sp>
      </p:grpSp>
      <p:sp>
        <p:nvSpPr>
          <p:cNvPr name="Freeform 9" id="9"/>
          <p:cNvSpPr/>
          <p:nvPr/>
        </p:nvSpPr>
        <p:spPr>
          <a:xfrm flipH="false" flipV="false" rot="0">
            <a:off x="5705636" y="1665226"/>
            <a:ext cx="2463762" cy="2477692"/>
          </a:xfrm>
          <a:custGeom>
            <a:avLst/>
            <a:gdLst/>
            <a:ahLst/>
            <a:cxnLst/>
            <a:rect r="r" b="b" t="t" l="l"/>
            <a:pathLst>
              <a:path h="2477692" w="2463762">
                <a:moveTo>
                  <a:pt x="0" y="0"/>
                </a:moveTo>
                <a:lnTo>
                  <a:pt x="2463762" y="0"/>
                </a:lnTo>
                <a:lnTo>
                  <a:pt x="2463762" y="2477692"/>
                </a:lnTo>
                <a:lnTo>
                  <a:pt x="0" y="2477692"/>
                </a:lnTo>
                <a:lnTo>
                  <a:pt x="0" y="0"/>
                </a:lnTo>
                <a:close/>
              </a:path>
            </a:pathLst>
          </a:custGeom>
          <a:blipFill>
            <a:blip r:embed="rId3"/>
            <a:stretch>
              <a:fillRect l="-1708" t="0" r="0" b="-1136"/>
            </a:stretch>
          </a:blipFill>
        </p:spPr>
      </p:sp>
      <p:grpSp>
        <p:nvGrpSpPr>
          <p:cNvPr name="Group 10" id="10"/>
          <p:cNvGrpSpPr/>
          <p:nvPr/>
        </p:nvGrpSpPr>
        <p:grpSpPr>
          <a:xfrm rot="0">
            <a:off x="9320212" y="1081508"/>
            <a:ext cx="3984341" cy="7105136"/>
            <a:chOff x="0" y="0"/>
            <a:chExt cx="1049374" cy="1871312"/>
          </a:xfrm>
        </p:grpSpPr>
        <p:sp>
          <p:nvSpPr>
            <p:cNvPr name="Freeform 11" id="11"/>
            <p:cNvSpPr/>
            <p:nvPr/>
          </p:nvSpPr>
          <p:spPr>
            <a:xfrm flipH="false" flipV="false" rot="0">
              <a:off x="0" y="0"/>
              <a:ext cx="1049374" cy="1871312"/>
            </a:xfrm>
            <a:custGeom>
              <a:avLst/>
              <a:gdLst/>
              <a:ahLst/>
              <a:cxnLst/>
              <a:rect r="r" b="b" t="t" l="l"/>
              <a:pathLst>
                <a:path h="1871312" w="1049374">
                  <a:moveTo>
                    <a:pt x="128244" y="0"/>
                  </a:moveTo>
                  <a:lnTo>
                    <a:pt x="921130" y="0"/>
                  </a:lnTo>
                  <a:cubicBezTo>
                    <a:pt x="991957" y="0"/>
                    <a:pt x="1049374" y="57417"/>
                    <a:pt x="1049374" y="128244"/>
                  </a:cubicBezTo>
                  <a:lnTo>
                    <a:pt x="1049374" y="1743068"/>
                  </a:lnTo>
                  <a:cubicBezTo>
                    <a:pt x="1049374" y="1813895"/>
                    <a:pt x="991957" y="1871312"/>
                    <a:pt x="921130" y="1871312"/>
                  </a:cubicBezTo>
                  <a:lnTo>
                    <a:pt x="128244" y="1871312"/>
                  </a:lnTo>
                  <a:cubicBezTo>
                    <a:pt x="57417" y="1871312"/>
                    <a:pt x="0" y="1813895"/>
                    <a:pt x="0" y="1743068"/>
                  </a:cubicBezTo>
                  <a:lnTo>
                    <a:pt x="0" y="128244"/>
                  </a:lnTo>
                  <a:cubicBezTo>
                    <a:pt x="0" y="57417"/>
                    <a:pt x="57417" y="0"/>
                    <a:pt x="128244" y="0"/>
                  </a:cubicBezTo>
                  <a:close/>
                </a:path>
              </a:pathLst>
            </a:custGeom>
            <a:solidFill>
              <a:srgbClr val="000000"/>
            </a:solidFill>
          </p:spPr>
        </p:sp>
        <p:sp>
          <p:nvSpPr>
            <p:cNvPr name="TextBox 12" id="12"/>
            <p:cNvSpPr txBox="true"/>
            <p:nvPr/>
          </p:nvSpPr>
          <p:spPr>
            <a:xfrm>
              <a:off x="0" y="-47625"/>
              <a:ext cx="1049374" cy="1918937"/>
            </a:xfrm>
            <a:prstGeom prst="rect">
              <a:avLst/>
            </a:prstGeom>
          </p:spPr>
          <p:txBody>
            <a:bodyPr anchor="ctr" rtlCol="false" tIns="50800" lIns="50800" bIns="50800" rIns="50800"/>
            <a:lstStyle/>
            <a:p>
              <a:pPr algn="ctr">
                <a:lnSpc>
                  <a:spcPts val="3041"/>
                </a:lnSpc>
              </a:pPr>
            </a:p>
          </p:txBody>
        </p:sp>
      </p:grpSp>
      <p:sp>
        <p:nvSpPr>
          <p:cNvPr name="Freeform 13" id="13"/>
          <p:cNvSpPr/>
          <p:nvPr/>
        </p:nvSpPr>
        <p:spPr>
          <a:xfrm flipH="false" flipV="false" rot="0">
            <a:off x="10240886" y="1827791"/>
            <a:ext cx="2142994" cy="2152561"/>
          </a:xfrm>
          <a:custGeom>
            <a:avLst/>
            <a:gdLst/>
            <a:ahLst/>
            <a:cxnLst/>
            <a:rect r="r" b="b" t="t" l="l"/>
            <a:pathLst>
              <a:path h="2152561" w="2142994">
                <a:moveTo>
                  <a:pt x="0" y="0"/>
                </a:moveTo>
                <a:lnTo>
                  <a:pt x="2142994" y="0"/>
                </a:lnTo>
                <a:lnTo>
                  <a:pt x="2142994" y="2152561"/>
                </a:lnTo>
                <a:lnTo>
                  <a:pt x="0" y="2152561"/>
                </a:lnTo>
                <a:lnTo>
                  <a:pt x="0" y="0"/>
                </a:lnTo>
                <a:close/>
              </a:path>
            </a:pathLst>
          </a:custGeom>
          <a:blipFill>
            <a:blip r:embed="rId4"/>
            <a:stretch>
              <a:fillRect l="0" t="0" r="0" b="0"/>
            </a:stretch>
          </a:blipFill>
        </p:spPr>
      </p:sp>
      <p:grpSp>
        <p:nvGrpSpPr>
          <p:cNvPr name="Group 14" id="14"/>
          <p:cNvGrpSpPr/>
          <p:nvPr/>
        </p:nvGrpSpPr>
        <p:grpSpPr>
          <a:xfrm rot="0">
            <a:off x="13695079" y="1028700"/>
            <a:ext cx="3984341" cy="7157945"/>
            <a:chOff x="0" y="0"/>
            <a:chExt cx="1049374" cy="1885220"/>
          </a:xfrm>
        </p:grpSpPr>
        <p:sp>
          <p:nvSpPr>
            <p:cNvPr name="Freeform 15" id="15"/>
            <p:cNvSpPr/>
            <p:nvPr/>
          </p:nvSpPr>
          <p:spPr>
            <a:xfrm flipH="false" flipV="false" rot="0">
              <a:off x="0" y="0"/>
              <a:ext cx="1049374" cy="1885220"/>
            </a:xfrm>
            <a:custGeom>
              <a:avLst/>
              <a:gdLst/>
              <a:ahLst/>
              <a:cxnLst/>
              <a:rect r="r" b="b" t="t" l="l"/>
              <a:pathLst>
                <a:path h="1885220" w="1049374">
                  <a:moveTo>
                    <a:pt x="128244" y="0"/>
                  </a:moveTo>
                  <a:lnTo>
                    <a:pt x="921130" y="0"/>
                  </a:lnTo>
                  <a:cubicBezTo>
                    <a:pt x="991957" y="0"/>
                    <a:pt x="1049374" y="57417"/>
                    <a:pt x="1049374" y="128244"/>
                  </a:cubicBezTo>
                  <a:lnTo>
                    <a:pt x="1049374" y="1756976"/>
                  </a:lnTo>
                  <a:cubicBezTo>
                    <a:pt x="1049374" y="1827803"/>
                    <a:pt x="991957" y="1885220"/>
                    <a:pt x="921130" y="1885220"/>
                  </a:cubicBezTo>
                  <a:lnTo>
                    <a:pt x="128244" y="1885220"/>
                  </a:lnTo>
                  <a:cubicBezTo>
                    <a:pt x="57417" y="1885220"/>
                    <a:pt x="0" y="1827803"/>
                    <a:pt x="0" y="1756976"/>
                  </a:cubicBezTo>
                  <a:lnTo>
                    <a:pt x="0" y="128244"/>
                  </a:lnTo>
                  <a:cubicBezTo>
                    <a:pt x="0" y="57417"/>
                    <a:pt x="57417" y="0"/>
                    <a:pt x="128244" y="0"/>
                  </a:cubicBezTo>
                  <a:close/>
                </a:path>
              </a:pathLst>
            </a:custGeom>
            <a:solidFill>
              <a:srgbClr val="000000"/>
            </a:solidFill>
          </p:spPr>
        </p:sp>
        <p:sp>
          <p:nvSpPr>
            <p:cNvPr name="TextBox 16" id="16"/>
            <p:cNvSpPr txBox="true"/>
            <p:nvPr/>
          </p:nvSpPr>
          <p:spPr>
            <a:xfrm>
              <a:off x="0" y="-47625"/>
              <a:ext cx="1049374" cy="1932845"/>
            </a:xfrm>
            <a:prstGeom prst="rect">
              <a:avLst/>
            </a:prstGeom>
          </p:spPr>
          <p:txBody>
            <a:bodyPr anchor="ctr" rtlCol="false" tIns="50800" lIns="50800" bIns="50800" rIns="50800"/>
            <a:lstStyle/>
            <a:p>
              <a:pPr algn="ctr">
                <a:lnSpc>
                  <a:spcPts val="3041"/>
                </a:lnSpc>
              </a:pPr>
            </a:p>
          </p:txBody>
        </p:sp>
      </p:grpSp>
      <p:sp>
        <p:nvSpPr>
          <p:cNvPr name="Freeform 17" id="17"/>
          <p:cNvSpPr/>
          <p:nvPr/>
        </p:nvSpPr>
        <p:spPr>
          <a:xfrm flipH="false" flipV="false" rot="0">
            <a:off x="11723151" y="464626"/>
            <a:ext cx="7928198" cy="4878891"/>
          </a:xfrm>
          <a:custGeom>
            <a:avLst/>
            <a:gdLst/>
            <a:ahLst/>
            <a:cxnLst/>
            <a:rect r="r" b="b" t="t" l="l"/>
            <a:pathLst>
              <a:path h="4878891" w="7928198">
                <a:moveTo>
                  <a:pt x="0" y="0"/>
                </a:moveTo>
                <a:lnTo>
                  <a:pt x="7928198" y="0"/>
                </a:lnTo>
                <a:lnTo>
                  <a:pt x="7928198" y="4878891"/>
                </a:lnTo>
                <a:lnTo>
                  <a:pt x="0" y="4878891"/>
                </a:lnTo>
                <a:lnTo>
                  <a:pt x="0" y="0"/>
                </a:lnTo>
                <a:close/>
              </a:path>
            </a:pathLst>
          </a:custGeom>
          <a:blipFill>
            <a:blip r:embed="rId5"/>
            <a:stretch>
              <a:fillRect l="0" t="0" r="0" b="0"/>
            </a:stretch>
          </a:blipFill>
        </p:spPr>
      </p:sp>
      <p:sp>
        <p:nvSpPr>
          <p:cNvPr name="TextBox 18" id="18"/>
          <p:cNvSpPr txBox="true"/>
          <p:nvPr/>
        </p:nvSpPr>
        <p:spPr>
          <a:xfrm rot="0">
            <a:off x="1028700" y="8777922"/>
            <a:ext cx="10376729" cy="1214750"/>
          </a:xfrm>
          <a:prstGeom prst="rect">
            <a:avLst/>
          </a:prstGeom>
        </p:spPr>
        <p:txBody>
          <a:bodyPr anchor="t" rtlCol="false" tIns="0" lIns="0" bIns="0" rIns="0">
            <a:spAutoFit/>
          </a:bodyPr>
          <a:lstStyle/>
          <a:p>
            <a:pPr algn="l">
              <a:lnSpc>
                <a:spcPts val="7279"/>
              </a:lnSpc>
            </a:pPr>
            <a:r>
              <a:rPr lang="en-US" sz="9099">
                <a:solidFill>
                  <a:srgbClr val="000000"/>
                </a:solidFill>
                <a:latin typeface="Admirably Display"/>
                <a:ea typeface="Admirably Display"/>
                <a:cs typeface="Admirably Display"/>
                <a:sym typeface="Admirably Display"/>
              </a:rPr>
              <a:t>TECHNOLOGY STACK</a:t>
            </a:r>
          </a:p>
        </p:txBody>
      </p:sp>
      <p:sp>
        <p:nvSpPr>
          <p:cNvPr name="TextBox 19" id="19"/>
          <p:cNvSpPr txBox="true"/>
          <p:nvPr/>
        </p:nvSpPr>
        <p:spPr>
          <a:xfrm rot="0">
            <a:off x="878968" y="4233339"/>
            <a:ext cx="3367366" cy="643891"/>
          </a:xfrm>
          <a:prstGeom prst="rect">
            <a:avLst/>
          </a:prstGeom>
        </p:spPr>
        <p:txBody>
          <a:bodyPr anchor="t" rtlCol="false" tIns="0" lIns="0" bIns="0" rIns="0">
            <a:spAutoFit/>
          </a:bodyPr>
          <a:lstStyle/>
          <a:p>
            <a:pPr algn="ctr">
              <a:lnSpc>
                <a:spcPts val="5399"/>
              </a:lnSpc>
            </a:pPr>
            <a:r>
              <a:rPr lang="en-US" sz="3599" b="true">
                <a:solidFill>
                  <a:srgbClr val="FFFFFF"/>
                </a:solidFill>
                <a:latin typeface="Aileron Regular Bold"/>
                <a:ea typeface="Aileron Regular Bold"/>
                <a:cs typeface="Aileron Regular Bold"/>
                <a:sym typeface="Aileron Regular Bold"/>
              </a:rPr>
              <a:t>SNOWFLAKE</a:t>
            </a:r>
          </a:p>
        </p:txBody>
      </p:sp>
      <p:sp>
        <p:nvSpPr>
          <p:cNvPr name="TextBox 20" id="20"/>
          <p:cNvSpPr txBox="true"/>
          <p:nvPr/>
        </p:nvSpPr>
        <p:spPr>
          <a:xfrm rot="0">
            <a:off x="5253834" y="4259744"/>
            <a:ext cx="3367366" cy="643891"/>
          </a:xfrm>
          <a:prstGeom prst="rect">
            <a:avLst/>
          </a:prstGeom>
        </p:spPr>
        <p:txBody>
          <a:bodyPr anchor="t" rtlCol="false" tIns="0" lIns="0" bIns="0" rIns="0">
            <a:spAutoFit/>
          </a:bodyPr>
          <a:lstStyle/>
          <a:p>
            <a:pPr algn="ctr">
              <a:lnSpc>
                <a:spcPts val="5399"/>
              </a:lnSpc>
            </a:pPr>
            <a:r>
              <a:rPr lang="en-US" sz="3599" b="true">
                <a:solidFill>
                  <a:srgbClr val="FFFFFF"/>
                </a:solidFill>
                <a:latin typeface="Aileron Regular Bold"/>
                <a:ea typeface="Aileron Regular Bold"/>
                <a:cs typeface="Aileron Regular Bold"/>
                <a:sym typeface="Aileron Regular Bold"/>
              </a:rPr>
              <a:t>AIRFLOW</a:t>
            </a:r>
          </a:p>
        </p:txBody>
      </p:sp>
      <p:sp>
        <p:nvSpPr>
          <p:cNvPr name="TextBox 21" id="21"/>
          <p:cNvSpPr txBox="true"/>
          <p:nvPr/>
        </p:nvSpPr>
        <p:spPr>
          <a:xfrm rot="0">
            <a:off x="9628700" y="4233339"/>
            <a:ext cx="3367366" cy="643891"/>
          </a:xfrm>
          <a:prstGeom prst="rect">
            <a:avLst/>
          </a:prstGeom>
        </p:spPr>
        <p:txBody>
          <a:bodyPr anchor="t" rtlCol="false" tIns="0" lIns="0" bIns="0" rIns="0">
            <a:spAutoFit/>
          </a:bodyPr>
          <a:lstStyle/>
          <a:p>
            <a:pPr algn="ctr">
              <a:lnSpc>
                <a:spcPts val="5399"/>
              </a:lnSpc>
            </a:pPr>
            <a:r>
              <a:rPr lang="en-US" sz="3599" b="true">
                <a:solidFill>
                  <a:srgbClr val="FFFFFF"/>
                </a:solidFill>
                <a:latin typeface="Aileron Regular Bold"/>
                <a:ea typeface="Aileron Regular Bold"/>
                <a:cs typeface="Aileron Regular Bold"/>
                <a:sym typeface="Aileron Regular Bold"/>
              </a:rPr>
              <a:t>DBT</a:t>
            </a:r>
          </a:p>
        </p:txBody>
      </p:sp>
      <p:sp>
        <p:nvSpPr>
          <p:cNvPr name="TextBox 22" id="22"/>
          <p:cNvSpPr txBox="true"/>
          <p:nvPr/>
        </p:nvSpPr>
        <p:spPr>
          <a:xfrm rot="0">
            <a:off x="13999879" y="4233339"/>
            <a:ext cx="3367366" cy="643891"/>
          </a:xfrm>
          <a:prstGeom prst="rect">
            <a:avLst/>
          </a:prstGeom>
        </p:spPr>
        <p:txBody>
          <a:bodyPr anchor="t" rtlCol="false" tIns="0" lIns="0" bIns="0" rIns="0">
            <a:spAutoFit/>
          </a:bodyPr>
          <a:lstStyle/>
          <a:p>
            <a:pPr algn="ctr">
              <a:lnSpc>
                <a:spcPts val="5399"/>
              </a:lnSpc>
            </a:pPr>
            <a:r>
              <a:rPr lang="en-US" sz="3599" b="true">
                <a:solidFill>
                  <a:srgbClr val="FFFFFF"/>
                </a:solidFill>
                <a:latin typeface="Aileron Regular Bold"/>
                <a:ea typeface="Aileron Regular Bold"/>
                <a:cs typeface="Aileron Regular Bold"/>
                <a:sym typeface="Aileron Regular Bold"/>
              </a:rPr>
              <a:t>SUPERSET</a:t>
            </a:r>
          </a:p>
        </p:txBody>
      </p:sp>
      <p:sp>
        <p:nvSpPr>
          <p:cNvPr name="TextBox 23" id="23"/>
          <p:cNvSpPr txBox="true"/>
          <p:nvPr/>
        </p:nvSpPr>
        <p:spPr>
          <a:xfrm rot="0">
            <a:off x="1163529" y="5490807"/>
            <a:ext cx="2798243" cy="1527048"/>
          </a:xfrm>
          <a:prstGeom prst="rect">
            <a:avLst/>
          </a:prstGeom>
        </p:spPr>
        <p:txBody>
          <a:bodyPr anchor="t" rtlCol="false" tIns="0" lIns="0" bIns="0" rIns="0">
            <a:spAutoFit/>
          </a:bodyPr>
          <a:lstStyle/>
          <a:p>
            <a:pPr algn="ctr">
              <a:lnSpc>
                <a:spcPts val="3860"/>
              </a:lnSpc>
              <a:spcBef>
                <a:spcPct val="0"/>
              </a:spcBef>
            </a:pPr>
            <a:r>
              <a:rPr lang="en-US" sz="3299">
                <a:solidFill>
                  <a:srgbClr val="FFFFFF"/>
                </a:solidFill>
                <a:latin typeface="Admirably Display"/>
                <a:ea typeface="Admirably Display"/>
                <a:cs typeface="Admirably Display"/>
                <a:sym typeface="Admirably Display"/>
              </a:rPr>
              <a:t>Centralized, scalable data storage</a:t>
            </a:r>
          </a:p>
        </p:txBody>
      </p:sp>
      <p:sp>
        <p:nvSpPr>
          <p:cNvPr name="TextBox 24" id="24"/>
          <p:cNvSpPr txBox="true"/>
          <p:nvPr/>
        </p:nvSpPr>
        <p:spPr>
          <a:xfrm rot="0">
            <a:off x="5538395" y="5490807"/>
            <a:ext cx="2798243" cy="1527048"/>
          </a:xfrm>
          <a:prstGeom prst="rect">
            <a:avLst/>
          </a:prstGeom>
        </p:spPr>
        <p:txBody>
          <a:bodyPr anchor="t" rtlCol="false" tIns="0" lIns="0" bIns="0" rIns="0">
            <a:spAutoFit/>
          </a:bodyPr>
          <a:lstStyle/>
          <a:p>
            <a:pPr algn="ctr">
              <a:lnSpc>
                <a:spcPts val="3860"/>
              </a:lnSpc>
              <a:spcBef>
                <a:spcPct val="0"/>
              </a:spcBef>
            </a:pPr>
            <a:r>
              <a:rPr lang="en-US" sz="3299">
                <a:solidFill>
                  <a:srgbClr val="FFFFFF"/>
                </a:solidFill>
                <a:latin typeface="Admirably Display"/>
                <a:ea typeface="Admirably Display"/>
                <a:cs typeface="Admirably Display"/>
                <a:sym typeface="Admirably Display"/>
              </a:rPr>
              <a:t>Seamless automation of ETL pipeline</a:t>
            </a:r>
          </a:p>
        </p:txBody>
      </p:sp>
      <p:sp>
        <p:nvSpPr>
          <p:cNvPr name="TextBox 25" id="25"/>
          <p:cNvSpPr txBox="true"/>
          <p:nvPr/>
        </p:nvSpPr>
        <p:spPr>
          <a:xfrm rot="0">
            <a:off x="9913262" y="5490807"/>
            <a:ext cx="2798243" cy="1527048"/>
          </a:xfrm>
          <a:prstGeom prst="rect">
            <a:avLst/>
          </a:prstGeom>
        </p:spPr>
        <p:txBody>
          <a:bodyPr anchor="t" rtlCol="false" tIns="0" lIns="0" bIns="0" rIns="0">
            <a:spAutoFit/>
          </a:bodyPr>
          <a:lstStyle/>
          <a:p>
            <a:pPr algn="ctr">
              <a:lnSpc>
                <a:spcPts val="3860"/>
              </a:lnSpc>
              <a:spcBef>
                <a:spcPct val="0"/>
              </a:spcBef>
            </a:pPr>
            <a:r>
              <a:rPr lang="en-US" sz="3299">
                <a:solidFill>
                  <a:srgbClr val="FFFFFF"/>
                </a:solidFill>
                <a:latin typeface="Admirably Display"/>
                <a:ea typeface="Admirably Display"/>
                <a:cs typeface="Admirably Display"/>
                <a:sym typeface="Admirably Display"/>
              </a:rPr>
              <a:t>Clean, transform, and document data</a:t>
            </a:r>
          </a:p>
        </p:txBody>
      </p:sp>
      <p:sp>
        <p:nvSpPr>
          <p:cNvPr name="TextBox 26" id="26"/>
          <p:cNvSpPr txBox="true"/>
          <p:nvPr/>
        </p:nvSpPr>
        <p:spPr>
          <a:xfrm rot="0">
            <a:off x="14288128" y="5490807"/>
            <a:ext cx="2798243" cy="1527048"/>
          </a:xfrm>
          <a:prstGeom prst="rect">
            <a:avLst/>
          </a:prstGeom>
        </p:spPr>
        <p:txBody>
          <a:bodyPr anchor="t" rtlCol="false" tIns="0" lIns="0" bIns="0" rIns="0">
            <a:spAutoFit/>
          </a:bodyPr>
          <a:lstStyle/>
          <a:p>
            <a:pPr algn="ctr">
              <a:lnSpc>
                <a:spcPts val="3860"/>
              </a:lnSpc>
              <a:spcBef>
                <a:spcPct val="0"/>
              </a:spcBef>
            </a:pPr>
            <a:r>
              <a:rPr lang="en-US" sz="3299">
                <a:solidFill>
                  <a:srgbClr val="FFFFFF"/>
                </a:solidFill>
                <a:latin typeface="Admirably Display"/>
                <a:ea typeface="Admirably Display"/>
                <a:cs typeface="Admirably Display"/>
                <a:sym typeface="Admirably Display"/>
              </a:rPr>
              <a:t> Intuitive and interactive dashboards</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235814" y="391868"/>
            <a:ext cx="12230400" cy="1731007"/>
          </a:xfrm>
          <a:prstGeom prst="rect">
            <a:avLst/>
          </a:prstGeom>
        </p:spPr>
        <p:txBody>
          <a:bodyPr anchor="t" rtlCol="false" tIns="0" lIns="0" bIns="0" rIns="0">
            <a:spAutoFit/>
          </a:bodyPr>
          <a:lstStyle/>
          <a:p>
            <a:pPr algn="l" marL="0" indent="0" lvl="0">
              <a:lnSpc>
                <a:spcPts val="12740"/>
              </a:lnSpc>
              <a:spcBef>
                <a:spcPct val="0"/>
              </a:spcBef>
            </a:pPr>
            <a:r>
              <a:rPr lang="en-US" sz="9100" spc="591">
                <a:solidFill>
                  <a:srgbClr val="FFFFFF"/>
                </a:solidFill>
                <a:latin typeface="Admirably Display"/>
                <a:ea typeface="Admirably Display"/>
                <a:cs typeface="Admirably Display"/>
                <a:sym typeface="Admirably Display"/>
              </a:rPr>
              <a:t>PROJECT OBJECTIVES</a:t>
            </a:r>
          </a:p>
        </p:txBody>
      </p:sp>
      <p:grpSp>
        <p:nvGrpSpPr>
          <p:cNvPr name="Group 3" id="3"/>
          <p:cNvGrpSpPr/>
          <p:nvPr/>
        </p:nvGrpSpPr>
        <p:grpSpPr>
          <a:xfrm rot="0">
            <a:off x="5199004" y="2240989"/>
            <a:ext cx="7652729" cy="7453509"/>
            <a:chOff x="0" y="0"/>
            <a:chExt cx="10203638" cy="9938012"/>
          </a:xfrm>
        </p:grpSpPr>
        <p:grpSp>
          <p:nvGrpSpPr>
            <p:cNvPr name="Group 4" id="4"/>
            <p:cNvGrpSpPr/>
            <p:nvPr/>
          </p:nvGrpSpPr>
          <p:grpSpPr>
            <a:xfrm rot="2700000">
              <a:off x="2514299" y="1061676"/>
              <a:ext cx="5126226" cy="5126226"/>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2C92D5">
                  <a:alpha val="80000"/>
                </a:srgbClr>
              </a:solidFill>
            </p:spPr>
          </p:sp>
        </p:grpSp>
        <p:grpSp>
          <p:nvGrpSpPr>
            <p:cNvPr name="Group 6" id="6"/>
            <p:cNvGrpSpPr/>
            <p:nvPr/>
          </p:nvGrpSpPr>
          <p:grpSpPr>
            <a:xfrm rot="2700000">
              <a:off x="1061676" y="3750110"/>
              <a:ext cx="5126226" cy="5126226"/>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37C9EF">
                  <a:alpha val="80000"/>
                </a:srgbClr>
              </a:solidFill>
            </p:spPr>
          </p:sp>
        </p:grpSp>
        <p:grpSp>
          <p:nvGrpSpPr>
            <p:cNvPr name="Group 8" id="8"/>
            <p:cNvGrpSpPr/>
            <p:nvPr/>
          </p:nvGrpSpPr>
          <p:grpSpPr>
            <a:xfrm rot="2700000">
              <a:off x="4015736" y="3750110"/>
              <a:ext cx="5126226" cy="5126226"/>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86EAE9">
                  <a:alpha val="80000"/>
                </a:srgbClr>
              </a:solidFill>
            </p:spPr>
          </p:sp>
        </p:grpSp>
      </p:grpSp>
      <p:sp>
        <p:nvSpPr>
          <p:cNvPr name="TextBox 10" id="10"/>
          <p:cNvSpPr txBox="true"/>
          <p:nvPr/>
        </p:nvSpPr>
        <p:spPr>
          <a:xfrm rot="0">
            <a:off x="13609244" y="7644030"/>
            <a:ext cx="3247783" cy="1017270"/>
          </a:xfrm>
          <a:prstGeom prst="rect">
            <a:avLst/>
          </a:prstGeom>
        </p:spPr>
        <p:txBody>
          <a:bodyPr anchor="t" rtlCol="false" tIns="0" lIns="0" bIns="0" rIns="0">
            <a:spAutoFit/>
          </a:bodyPr>
          <a:lstStyle/>
          <a:p>
            <a:pPr algn="l">
              <a:lnSpc>
                <a:spcPts val="4199"/>
              </a:lnSpc>
            </a:pPr>
            <a:r>
              <a:rPr lang="en-US" sz="2799" b="true">
                <a:solidFill>
                  <a:srgbClr val="FFFFFF"/>
                </a:solidFill>
                <a:latin typeface="Aileron Regular Bold"/>
                <a:ea typeface="Aileron Regular Bold"/>
                <a:cs typeface="Aileron Regular Bold"/>
                <a:sym typeface="Aileron Regular Bold"/>
              </a:rPr>
              <a:t>Build a Scalable Analytics Platform</a:t>
            </a:r>
          </a:p>
        </p:txBody>
      </p:sp>
      <p:grpSp>
        <p:nvGrpSpPr>
          <p:cNvPr name="Group 11" id="11"/>
          <p:cNvGrpSpPr/>
          <p:nvPr/>
        </p:nvGrpSpPr>
        <p:grpSpPr>
          <a:xfrm rot="0">
            <a:off x="10904118" y="8148967"/>
            <a:ext cx="2271413" cy="139589"/>
            <a:chOff x="0" y="0"/>
            <a:chExt cx="6984970" cy="429260"/>
          </a:xfrm>
        </p:grpSpPr>
        <p:sp>
          <p:nvSpPr>
            <p:cNvPr name="Freeform 12" id="12"/>
            <p:cNvSpPr/>
            <p:nvPr/>
          </p:nvSpPr>
          <p:spPr>
            <a:xfrm flipH="false" flipV="false" rot="0">
              <a:off x="0" y="-5080"/>
              <a:ext cx="6984971" cy="434340"/>
            </a:xfrm>
            <a:custGeom>
              <a:avLst/>
              <a:gdLst/>
              <a:ahLst/>
              <a:cxnLst/>
              <a:rect r="r" b="b" t="t" l="l"/>
              <a:pathLst>
                <a:path h="434340" w="6984971">
                  <a:moveTo>
                    <a:pt x="6967190" y="187960"/>
                  </a:moveTo>
                  <a:lnTo>
                    <a:pt x="6705571" y="11430"/>
                  </a:lnTo>
                  <a:cubicBezTo>
                    <a:pt x="6687790" y="0"/>
                    <a:pt x="6664930" y="3810"/>
                    <a:pt x="6652230" y="21590"/>
                  </a:cubicBezTo>
                  <a:cubicBezTo>
                    <a:pt x="6640800" y="39370"/>
                    <a:pt x="6644611" y="62230"/>
                    <a:pt x="6662390" y="74930"/>
                  </a:cubicBezTo>
                  <a:lnTo>
                    <a:pt x="6821140" y="181610"/>
                  </a:lnTo>
                  <a:lnTo>
                    <a:pt x="0" y="181610"/>
                  </a:lnTo>
                  <a:lnTo>
                    <a:pt x="0" y="257810"/>
                  </a:lnTo>
                  <a:lnTo>
                    <a:pt x="6821140" y="257810"/>
                  </a:lnTo>
                  <a:lnTo>
                    <a:pt x="6662390" y="364490"/>
                  </a:lnTo>
                  <a:cubicBezTo>
                    <a:pt x="6644611" y="375920"/>
                    <a:pt x="6640800" y="400050"/>
                    <a:pt x="6652230" y="417830"/>
                  </a:cubicBezTo>
                  <a:cubicBezTo>
                    <a:pt x="6659850" y="429260"/>
                    <a:pt x="6671280" y="434340"/>
                    <a:pt x="6683980" y="434340"/>
                  </a:cubicBezTo>
                  <a:cubicBezTo>
                    <a:pt x="6691600" y="434340"/>
                    <a:pt x="6699221" y="431800"/>
                    <a:pt x="6705571" y="427990"/>
                  </a:cubicBezTo>
                  <a:lnTo>
                    <a:pt x="6968461" y="251460"/>
                  </a:lnTo>
                  <a:cubicBezTo>
                    <a:pt x="6978621" y="243840"/>
                    <a:pt x="6984971" y="232410"/>
                    <a:pt x="6984971" y="219710"/>
                  </a:cubicBezTo>
                  <a:cubicBezTo>
                    <a:pt x="6984971" y="207010"/>
                    <a:pt x="6978621" y="195580"/>
                    <a:pt x="6967190" y="187960"/>
                  </a:cubicBezTo>
                  <a:close/>
                </a:path>
              </a:pathLst>
            </a:custGeom>
            <a:solidFill>
              <a:srgbClr val="FFFFFF"/>
            </a:solidFill>
          </p:spPr>
        </p:sp>
      </p:grpSp>
      <p:grpSp>
        <p:nvGrpSpPr>
          <p:cNvPr name="Group 13" id="13"/>
          <p:cNvGrpSpPr/>
          <p:nvPr/>
        </p:nvGrpSpPr>
        <p:grpSpPr>
          <a:xfrm rot="0">
            <a:off x="9144000" y="2763321"/>
            <a:ext cx="5897619" cy="941070"/>
            <a:chOff x="0" y="0"/>
            <a:chExt cx="7863492" cy="1254760"/>
          </a:xfrm>
        </p:grpSpPr>
        <p:sp>
          <p:nvSpPr>
            <p:cNvPr name="TextBox 14" id="14"/>
            <p:cNvSpPr txBox="true"/>
            <p:nvPr/>
          </p:nvSpPr>
          <p:spPr>
            <a:xfrm rot="0">
              <a:off x="4059419" y="-76200"/>
              <a:ext cx="3804073" cy="1330960"/>
            </a:xfrm>
            <a:prstGeom prst="rect">
              <a:avLst/>
            </a:prstGeom>
          </p:spPr>
          <p:txBody>
            <a:bodyPr anchor="t" rtlCol="false" tIns="0" lIns="0" bIns="0" rIns="0">
              <a:spAutoFit/>
            </a:bodyPr>
            <a:lstStyle/>
            <a:p>
              <a:pPr algn="l">
                <a:lnSpc>
                  <a:spcPts val="4199"/>
                </a:lnSpc>
              </a:pPr>
              <a:r>
                <a:rPr lang="en-US" sz="2799" b="true">
                  <a:solidFill>
                    <a:srgbClr val="FFFFFF"/>
                  </a:solidFill>
                  <a:latin typeface="Aileron Regular Bold"/>
                  <a:ea typeface="Aileron Regular Bold"/>
                  <a:cs typeface="Aileron Regular Bold"/>
                  <a:sym typeface="Aileron Regular Bold"/>
                </a:rPr>
                <a:t>Analyze Trends and Patterns</a:t>
              </a:r>
            </a:p>
          </p:txBody>
        </p:sp>
        <p:grpSp>
          <p:nvGrpSpPr>
            <p:cNvPr name="Group 15" id="15"/>
            <p:cNvGrpSpPr/>
            <p:nvPr/>
          </p:nvGrpSpPr>
          <p:grpSpPr>
            <a:xfrm rot="0">
              <a:off x="0" y="534321"/>
              <a:ext cx="3551419" cy="186119"/>
              <a:chOff x="0" y="0"/>
              <a:chExt cx="8190899" cy="429260"/>
            </a:xfrm>
          </p:grpSpPr>
          <p:sp>
            <p:nvSpPr>
              <p:cNvPr name="Freeform 16" id="16"/>
              <p:cNvSpPr/>
              <p:nvPr/>
            </p:nvSpPr>
            <p:spPr>
              <a:xfrm flipH="false" flipV="false" rot="0">
                <a:off x="0" y="-5080"/>
                <a:ext cx="8190899" cy="434340"/>
              </a:xfrm>
              <a:custGeom>
                <a:avLst/>
                <a:gdLst/>
                <a:ahLst/>
                <a:cxnLst/>
                <a:rect r="r" b="b" t="t" l="l"/>
                <a:pathLst>
                  <a:path h="434340" w="8190899">
                    <a:moveTo>
                      <a:pt x="8173120" y="187960"/>
                    </a:moveTo>
                    <a:lnTo>
                      <a:pt x="7911499" y="11430"/>
                    </a:lnTo>
                    <a:cubicBezTo>
                      <a:pt x="7893720" y="0"/>
                      <a:pt x="7870859" y="3810"/>
                      <a:pt x="7858159" y="21590"/>
                    </a:cubicBezTo>
                    <a:cubicBezTo>
                      <a:pt x="7846730" y="39370"/>
                      <a:pt x="7850539" y="62230"/>
                      <a:pt x="7868320" y="74930"/>
                    </a:cubicBezTo>
                    <a:lnTo>
                      <a:pt x="8027070" y="181610"/>
                    </a:lnTo>
                    <a:lnTo>
                      <a:pt x="0" y="181610"/>
                    </a:lnTo>
                    <a:lnTo>
                      <a:pt x="0" y="257810"/>
                    </a:lnTo>
                    <a:lnTo>
                      <a:pt x="8027070" y="257810"/>
                    </a:lnTo>
                    <a:lnTo>
                      <a:pt x="7868320" y="364490"/>
                    </a:lnTo>
                    <a:cubicBezTo>
                      <a:pt x="7850539" y="375920"/>
                      <a:pt x="7846730" y="400050"/>
                      <a:pt x="7858160" y="417830"/>
                    </a:cubicBezTo>
                    <a:cubicBezTo>
                      <a:pt x="7865780" y="429260"/>
                      <a:pt x="7877210" y="434340"/>
                      <a:pt x="7889910" y="434340"/>
                    </a:cubicBezTo>
                    <a:cubicBezTo>
                      <a:pt x="7897530" y="434340"/>
                      <a:pt x="7905149" y="431800"/>
                      <a:pt x="7911499" y="427990"/>
                    </a:cubicBezTo>
                    <a:lnTo>
                      <a:pt x="8174389" y="251460"/>
                    </a:lnTo>
                    <a:cubicBezTo>
                      <a:pt x="8184549" y="243840"/>
                      <a:pt x="8190899" y="232410"/>
                      <a:pt x="8190899" y="219710"/>
                    </a:cubicBezTo>
                    <a:cubicBezTo>
                      <a:pt x="8190899" y="207010"/>
                      <a:pt x="8184549" y="195580"/>
                      <a:pt x="8173120" y="187960"/>
                    </a:cubicBezTo>
                    <a:close/>
                  </a:path>
                </a:pathLst>
              </a:custGeom>
              <a:solidFill>
                <a:srgbClr val="FFFFFF"/>
              </a:solidFill>
            </p:spPr>
          </p:sp>
        </p:grpSp>
      </p:grpSp>
      <p:grpSp>
        <p:nvGrpSpPr>
          <p:cNvPr name="Group 17" id="17"/>
          <p:cNvGrpSpPr/>
          <p:nvPr/>
        </p:nvGrpSpPr>
        <p:grpSpPr>
          <a:xfrm rot="-10800000">
            <a:off x="4695727" y="6605917"/>
            <a:ext cx="2011851" cy="139589"/>
            <a:chOff x="0" y="0"/>
            <a:chExt cx="6186773" cy="429260"/>
          </a:xfrm>
        </p:grpSpPr>
        <p:sp>
          <p:nvSpPr>
            <p:cNvPr name="Freeform 18" id="18"/>
            <p:cNvSpPr/>
            <p:nvPr/>
          </p:nvSpPr>
          <p:spPr>
            <a:xfrm flipH="false" flipV="false" rot="0">
              <a:off x="0" y="-5080"/>
              <a:ext cx="6186773" cy="434340"/>
            </a:xfrm>
            <a:custGeom>
              <a:avLst/>
              <a:gdLst/>
              <a:ahLst/>
              <a:cxnLst/>
              <a:rect r="r" b="b" t="t" l="l"/>
              <a:pathLst>
                <a:path h="434340" w="6186773">
                  <a:moveTo>
                    <a:pt x="6168993" y="187960"/>
                  </a:moveTo>
                  <a:lnTo>
                    <a:pt x="5907373" y="11430"/>
                  </a:lnTo>
                  <a:cubicBezTo>
                    <a:pt x="5889593" y="0"/>
                    <a:pt x="5866733" y="3810"/>
                    <a:pt x="5854033" y="21590"/>
                  </a:cubicBezTo>
                  <a:cubicBezTo>
                    <a:pt x="5842603" y="39370"/>
                    <a:pt x="5846413" y="62230"/>
                    <a:pt x="5864193" y="74930"/>
                  </a:cubicBezTo>
                  <a:lnTo>
                    <a:pt x="6022943" y="181610"/>
                  </a:lnTo>
                  <a:lnTo>
                    <a:pt x="0" y="181610"/>
                  </a:lnTo>
                  <a:lnTo>
                    <a:pt x="0" y="257810"/>
                  </a:lnTo>
                  <a:lnTo>
                    <a:pt x="6022943" y="257810"/>
                  </a:lnTo>
                  <a:lnTo>
                    <a:pt x="5864193" y="364490"/>
                  </a:lnTo>
                  <a:cubicBezTo>
                    <a:pt x="5846413" y="375920"/>
                    <a:pt x="5842603" y="400050"/>
                    <a:pt x="5854033" y="417830"/>
                  </a:cubicBezTo>
                  <a:cubicBezTo>
                    <a:pt x="5861653" y="429260"/>
                    <a:pt x="5873083" y="434340"/>
                    <a:pt x="5885783" y="434340"/>
                  </a:cubicBezTo>
                  <a:cubicBezTo>
                    <a:pt x="5893403" y="434340"/>
                    <a:pt x="5901023" y="431800"/>
                    <a:pt x="5907373" y="427990"/>
                  </a:cubicBezTo>
                  <a:lnTo>
                    <a:pt x="6170263" y="251460"/>
                  </a:lnTo>
                  <a:cubicBezTo>
                    <a:pt x="6180423" y="243840"/>
                    <a:pt x="6186773" y="232410"/>
                    <a:pt x="6186773" y="219710"/>
                  </a:cubicBezTo>
                  <a:cubicBezTo>
                    <a:pt x="6186773" y="207010"/>
                    <a:pt x="6180423" y="195580"/>
                    <a:pt x="6168993" y="187960"/>
                  </a:cubicBezTo>
                  <a:close/>
                </a:path>
              </a:pathLst>
            </a:custGeom>
            <a:solidFill>
              <a:srgbClr val="FFFFFF"/>
            </a:solidFill>
          </p:spPr>
        </p:sp>
      </p:grpSp>
      <p:sp>
        <p:nvSpPr>
          <p:cNvPr name="TextBox 19" id="19"/>
          <p:cNvSpPr txBox="true"/>
          <p:nvPr/>
        </p:nvSpPr>
        <p:spPr>
          <a:xfrm rot="0">
            <a:off x="1028700" y="6128976"/>
            <a:ext cx="3367366" cy="1017270"/>
          </a:xfrm>
          <a:prstGeom prst="rect">
            <a:avLst/>
          </a:prstGeom>
        </p:spPr>
        <p:txBody>
          <a:bodyPr anchor="t" rtlCol="false" tIns="0" lIns="0" bIns="0" rIns="0">
            <a:spAutoFit/>
          </a:bodyPr>
          <a:lstStyle/>
          <a:p>
            <a:pPr algn="r">
              <a:lnSpc>
                <a:spcPts val="4199"/>
              </a:lnSpc>
            </a:pPr>
            <a:r>
              <a:rPr lang="en-US" sz="2799" b="true">
                <a:solidFill>
                  <a:srgbClr val="FFFFFF"/>
                </a:solidFill>
                <a:latin typeface="Aileron Regular Bold"/>
                <a:ea typeface="Aileron Regular Bold"/>
                <a:cs typeface="Aileron Regular Bold"/>
                <a:sym typeface="Aileron Regular Bold"/>
              </a:rPr>
              <a:t>Combine Historical and Real-Time Data</a:t>
            </a:r>
          </a:p>
        </p:txBody>
      </p:sp>
      <p:grpSp>
        <p:nvGrpSpPr>
          <p:cNvPr name="Group 20" id="20"/>
          <p:cNvGrpSpPr/>
          <p:nvPr/>
        </p:nvGrpSpPr>
        <p:grpSpPr>
          <a:xfrm rot="0">
            <a:off x="1262044" y="4154260"/>
            <a:ext cx="6697035" cy="1376559"/>
            <a:chOff x="0" y="0"/>
            <a:chExt cx="8929379" cy="1835412"/>
          </a:xfrm>
        </p:grpSpPr>
        <p:grpSp>
          <p:nvGrpSpPr>
            <p:cNvPr name="Group 21" id="21"/>
            <p:cNvGrpSpPr/>
            <p:nvPr/>
          </p:nvGrpSpPr>
          <p:grpSpPr>
            <a:xfrm rot="-10800000">
              <a:off x="4312073" y="824646"/>
              <a:ext cx="4617307" cy="186119"/>
              <a:chOff x="0" y="0"/>
              <a:chExt cx="10649234" cy="429260"/>
            </a:xfrm>
          </p:grpSpPr>
          <p:sp>
            <p:nvSpPr>
              <p:cNvPr name="Freeform 22" id="22"/>
              <p:cNvSpPr/>
              <p:nvPr/>
            </p:nvSpPr>
            <p:spPr>
              <a:xfrm flipH="false" flipV="false" rot="0">
                <a:off x="0" y="-5080"/>
                <a:ext cx="10649234" cy="434340"/>
              </a:xfrm>
              <a:custGeom>
                <a:avLst/>
                <a:gdLst/>
                <a:ahLst/>
                <a:cxnLst/>
                <a:rect r="r" b="b" t="t" l="l"/>
                <a:pathLst>
                  <a:path h="434340" w="10649234">
                    <a:moveTo>
                      <a:pt x="10631454" y="187960"/>
                    </a:moveTo>
                    <a:lnTo>
                      <a:pt x="10369834" y="11430"/>
                    </a:lnTo>
                    <a:cubicBezTo>
                      <a:pt x="10352054" y="0"/>
                      <a:pt x="10329194" y="3810"/>
                      <a:pt x="10316494" y="21590"/>
                    </a:cubicBezTo>
                    <a:cubicBezTo>
                      <a:pt x="10305064" y="39370"/>
                      <a:pt x="10308874" y="62230"/>
                      <a:pt x="10326654" y="74930"/>
                    </a:cubicBezTo>
                    <a:lnTo>
                      <a:pt x="10485404" y="181610"/>
                    </a:lnTo>
                    <a:lnTo>
                      <a:pt x="0" y="181610"/>
                    </a:lnTo>
                    <a:lnTo>
                      <a:pt x="0" y="257810"/>
                    </a:lnTo>
                    <a:lnTo>
                      <a:pt x="10485404" y="257810"/>
                    </a:lnTo>
                    <a:lnTo>
                      <a:pt x="10326654" y="364490"/>
                    </a:lnTo>
                    <a:cubicBezTo>
                      <a:pt x="10308874" y="375920"/>
                      <a:pt x="10305064" y="400050"/>
                      <a:pt x="10316494" y="417830"/>
                    </a:cubicBezTo>
                    <a:cubicBezTo>
                      <a:pt x="10324114" y="429260"/>
                      <a:pt x="10335544" y="434340"/>
                      <a:pt x="10348244" y="434340"/>
                    </a:cubicBezTo>
                    <a:cubicBezTo>
                      <a:pt x="10355864" y="434340"/>
                      <a:pt x="10363484" y="431800"/>
                      <a:pt x="10369834" y="427990"/>
                    </a:cubicBezTo>
                    <a:lnTo>
                      <a:pt x="10632724" y="251460"/>
                    </a:lnTo>
                    <a:cubicBezTo>
                      <a:pt x="10642884" y="243840"/>
                      <a:pt x="10649234" y="232410"/>
                      <a:pt x="10649234" y="219710"/>
                    </a:cubicBezTo>
                    <a:cubicBezTo>
                      <a:pt x="10649234" y="207010"/>
                      <a:pt x="10642884" y="195580"/>
                      <a:pt x="10631454" y="187960"/>
                    </a:cubicBezTo>
                    <a:close/>
                  </a:path>
                </a:pathLst>
              </a:custGeom>
              <a:solidFill>
                <a:srgbClr val="FFFFFF"/>
              </a:solidFill>
            </p:spPr>
          </p:sp>
        </p:grpSp>
        <p:sp>
          <p:nvSpPr>
            <p:cNvPr name="TextBox 23" id="23"/>
            <p:cNvSpPr txBox="true"/>
            <p:nvPr/>
          </p:nvSpPr>
          <p:spPr>
            <a:xfrm rot="0">
              <a:off x="0" y="-76200"/>
              <a:ext cx="3804073" cy="1911612"/>
            </a:xfrm>
            <a:prstGeom prst="rect">
              <a:avLst/>
            </a:prstGeom>
          </p:spPr>
          <p:txBody>
            <a:bodyPr anchor="t" rtlCol="false" tIns="0" lIns="0" bIns="0" rIns="0">
              <a:spAutoFit/>
            </a:bodyPr>
            <a:lstStyle/>
            <a:p>
              <a:pPr algn="r">
                <a:lnSpc>
                  <a:spcPts val="3899"/>
                </a:lnSpc>
              </a:pPr>
              <a:r>
                <a:rPr lang="en-US" sz="2599">
                  <a:solidFill>
                    <a:srgbClr val="FFFFFF"/>
                  </a:solidFill>
                  <a:latin typeface="Aileron Regular"/>
                  <a:ea typeface="Aileron Regular"/>
                  <a:cs typeface="Aileron Regular"/>
                  <a:sym typeface="Aileron Regular"/>
                </a:rPr>
                <a:t>Data trends help uncover audience preferences</a:t>
              </a:r>
            </a:p>
          </p:txBody>
        </p:sp>
      </p:grpSp>
      <p:grpSp>
        <p:nvGrpSpPr>
          <p:cNvPr name="Group 24" id="24"/>
          <p:cNvGrpSpPr/>
          <p:nvPr/>
        </p:nvGrpSpPr>
        <p:grpSpPr>
          <a:xfrm rot="0">
            <a:off x="10720677" y="5276983"/>
            <a:ext cx="2562096" cy="139589"/>
            <a:chOff x="0" y="0"/>
            <a:chExt cx="7878867" cy="429260"/>
          </a:xfrm>
        </p:grpSpPr>
        <p:sp>
          <p:nvSpPr>
            <p:cNvPr name="Freeform 25" id="25"/>
            <p:cNvSpPr/>
            <p:nvPr/>
          </p:nvSpPr>
          <p:spPr>
            <a:xfrm flipH="false" flipV="false" rot="0">
              <a:off x="0" y="-5080"/>
              <a:ext cx="7878867" cy="434340"/>
            </a:xfrm>
            <a:custGeom>
              <a:avLst/>
              <a:gdLst/>
              <a:ahLst/>
              <a:cxnLst/>
              <a:rect r="r" b="b" t="t" l="l"/>
              <a:pathLst>
                <a:path h="434340" w="7878867">
                  <a:moveTo>
                    <a:pt x="7861088" y="187960"/>
                  </a:moveTo>
                  <a:lnTo>
                    <a:pt x="7599467" y="11430"/>
                  </a:lnTo>
                  <a:cubicBezTo>
                    <a:pt x="7581688" y="0"/>
                    <a:pt x="7558827" y="3810"/>
                    <a:pt x="7546127" y="21590"/>
                  </a:cubicBezTo>
                  <a:cubicBezTo>
                    <a:pt x="7534697" y="39370"/>
                    <a:pt x="7538507" y="62230"/>
                    <a:pt x="7556288" y="74930"/>
                  </a:cubicBezTo>
                  <a:lnTo>
                    <a:pt x="7715038" y="181610"/>
                  </a:lnTo>
                  <a:lnTo>
                    <a:pt x="0" y="181610"/>
                  </a:lnTo>
                  <a:lnTo>
                    <a:pt x="0" y="257810"/>
                  </a:lnTo>
                  <a:lnTo>
                    <a:pt x="7715038" y="257810"/>
                  </a:lnTo>
                  <a:lnTo>
                    <a:pt x="7556288" y="364490"/>
                  </a:lnTo>
                  <a:cubicBezTo>
                    <a:pt x="7538507" y="375920"/>
                    <a:pt x="7534697" y="400050"/>
                    <a:pt x="7546128" y="417830"/>
                  </a:cubicBezTo>
                  <a:cubicBezTo>
                    <a:pt x="7553747" y="429260"/>
                    <a:pt x="7565178" y="434340"/>
                    <a:pt x="7577878" y="434340"/>
                  </a:cubicBezTo>
                  <a:cubicBezTo>
                    <a:pt x="7585497" y="434340"/>
                    <a:pt x="7593117" y="431800"/>
                    <a:pt x="7599467" y="427990"/>
                  </a:cubicBezTo>
                  <a:lnTo>
                    <a:pt x="7862357" y="251460"/>
                  </a:lnTo>
                  <a:cubicBezTo>
                    <a:pt x="7872517" y="243840"/>
                    <a:pt x="7878867" y="232410"/>
                    <a:pt x="7878867" y="219710"/>
                  </a:cubicBezTo>
                  <a:cubicBezTo>
                    <a:pt x="7878867" y="207010"/>
                    <a:pt x="7872517" y="195580"/>
                    <a:pt x="7861088" y="187960"/>
                  </a:cubicBezTo>
                  <a:close/>
                </a:path>
              </a:pathLst>
            </a:custGeom>
            <a:solidFill>
              <a:srgbClr val="FFFFFF"/>
            </a:solidFill>
          </p:spPr>
        </p:sp>
      </p:grpSp>
      <p:sp>
        <p:nvSpPr>
          <p:cNvPr name="TextBox 26" id="26"/>
          <p:cNvSpPr txBox="true"/>
          <p:nvPr/>
        </p:nvSpPr>
        <p:spPr>
          <a:xfrm rot="0">
            <a:off x="13670788" y="4326837"/>
            <a:ext cx="2991346" cy="1954157"/>
          </a:xfrm>
          <a:prstGeom prst="rect">
            <a:avLst/>
          </a:prstGeom>
        </p:spPr>
        <p:txBody>
          <a:bodyPr anchor="t" rtlCol="false" tIns="0" lIns="0" bIns="0" rIns="0">
            <a:spAutoFit/>
          </a:bodyPr>
          <a:lstStyle/>
          <a:p>
            <a:pPr algn="l">
              <a:lnSpc>
                <a:spcPts val="3900"/>
              </a:lnSpc>
            </a:pPr>
            <a:r>
              <a:rPr lang="en-US" sz="2600">
                <a:solidFill>
                  <a:srgbClr val="FFFFFF"/>
                </a:solidFill>
                <a:latin typeface="Aileron Regular"/>
                <a:ea typeface="Aileron Regular"/>
                <a:cs typeface="Aileron Regular"/>
                <a:sym typeface="Aileron Regular"/>
              </a:rPr>
              <a:t>Scalable analysis ensures insights evolve with new datasets.</a:t>
            </a:r>
          </a:p>
        </p:txBody>
      </p:sp>
      <p:sp>
        <p:nvSpPr>
          <p:cNvPr name="TextBox 27" id="27"/>
          <p:cNvSpPr txBox="true"/>
          <p:nvPr/>
        </p:nvSpPr>
        <p:spPr>
          <a:xfrm rot="0">
            <a:off x="1262044" y="7454282"/>
            <a:ext cx="4270680" cy="1452759"/>
          </a:xfrm>
          <a:prstGeom prst="rect">
            <a:avLst/>
          </a:prstGeom>
        </p:spPr>
        <p:txBody>
          <a:bodyPr anchor="t" rtlCol="false" tIns="0" lIns="0" bIns="0" rIns="0">
            <a:spAutoFit/>
          </a:bodyPr>
          <a:lstStyle/>
          <a:p>
            <a:pPr algn="r">
              <a:lnSpc>
                <a:spcPts val="3899"/>
              </a:lnSpc>
            </a:pPr>
            <a:r>
              <a:rPr lang="en-US" sz="2599">
                <a:solidFill>
                  <a:srgbClr val="FFFFFF"/>
                </a:solidFill>
                <a:latin typeface="Aileron Regular"/>
                <a:ea typeface="Aileron Regular"/>
                <a:cs typeface="Aileron Regular"/>
                <a:sym typeface="Aileron Regular"/>
              </a:rPr>
              <a:t>Integrating dynamic data sources strengthens the platform’s adaptability</a:t>
            </a:r>
          </a:p>
        </p:txBody>
      </p:sp>
      <p:grpSp>
        <p:nvGrpSpPr>
          <p:cNvPr name="Group 28" id="28"/>
          <p:cNvGrpSpPr/>
          <p:nvPr/>
        </p:nvGrpSpPr>
        <p:grpSpPr>
          <a:xfrm rot="-10800000">
            <a:off x="5889194" y="8079172"/>
            <a:ext cx="3216706" cy="223186"/>
            <a:chOff x="0" y="0"/>
            <a:chExt cx="6186773" cy="429260"/>
          </a:xfrm>
        </p:grpSpPr>
        <p:sp>
          <p:nvSpPr>
            <p:cNvPr name="Freeform 29" id="29"/>
            <p:cNvSpPr/>
            <p:nvPr/>
          </p:nvSpPr>
          <p:spPr>
            <a:xfrm flipH="false" flipV="false" rot="0">
              <a:off x="0" y="-5080"/>
              <a:ext cx="6186773" cy="434340"/>
            </a:xfrm>
            <a:custGeom>
              <a:avLst/>
              <a:gdLst/>
              <a:ahLst/>
              <a:cxnLst/>
              <a:rect r="r" b="b" t="t" l="l"/>
              <a:pathLst>
                <a:path h="434340" w="6186773">
                  <a:moveTo>
                    <a:pt x="6168993" y="187960"/>
                  </a:moveTo>
                  <a:lnTo>
                    <a:pt x="5907373" y="11430"/>
                  </a:lnTo>
                  <a:cubicBezTo>
                    <a:pt x="5889593" y="0"/>
                    <a:pt x="5866733" y="3810"/>
                    <a:pt x="5854033" y="21590"/>
                  </a:cubicBezTo>
                  <a:cubicBezTo>
                    <a:pt x="5842603" y="39370"/>
                    <a:pt x="5846413" y="62230"/>
                    <a:pt x="5864193" y="74930"/>
                  </a:cubicBezTo>
                  <a:lnTo>
                    <a:pt x="6022943" y="181610"/>
                  </a:lnTo>
                  <a:lnTo>
                    <a:pt x="0" y="181610"/>
                  </a:lnTo>
                  <a:lnTo>
                    <a:pt x="0" y="257810"/>
                  </a:lnTo>
                  <a:lnTo>
                    <a:pt x="6022943" y="257810"/>
                  </a:lnTo>
                  <a:lnTo>
                    <a:pt x="5864193" y="364490"/>
                  </a:lnTo>
                  <a:cubicBezTo>
                    <a:pt x="5846413" y="375920"/>
                    <a:pt x="5842603" y="400050"/>
                    <a:pt x="5854033" y="417830"/>
                  </a:cubicBezTo>
                  <a:cubicBezTo>
                    <a:pt x="5861653" y="429260"/>
                    <a:pt x="5873083" y="434340"/>
                    <a:pt x="5885783" y="434340"/>
                  </a:cubicBezTo>
                  <a:cubicBezTo>
                    <a:pt x="5893403" y="434340"/>
                    <a:pt x="5901023" y="431800"/>
                    <a:pt x="5907373" y="427990"/>
                  </a:cubicBezTo>
                  <a:lnTo>
                    <a:pt x="6170263" y="251460"/>
                  </a:lnTo>
                  <a:cubicBezTo>
                    <a:pt x="6180423" y="243840"/>
                    <a:pt x="6186773" y="232410"/>
                    <a:pt x="6186773" y="219710"/>
                  </a:cubicBezTo>
                  <a:cubicBezTo>
                    <a:pt x="6186773" y="207010"/>
                    <a:pt x="6180423" y="195580"/>
                    <a:pt x="6168993" y="187960"/>
                  </a:cubicBezTo>
                  <a:close/>
                </a:path>
              </a:pathLst>
            </a:custGeom>
            <a:solidFill>
              <a:srgbClr val="FFFFFF"/>
            </a:solidFill>
          </p:spPr>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grpSp>
        <p:nvGrpSpPr>
          <p:cNvPr name="Group 2" id="2"/>
          <p:cNvGrpSpPr/>
          <p:nvPr/>
        </p:nvGrpSpPr>
        <p:grpSpPr>
          <a:xfrm rot="0">
            <a:off x="133316" y="0"/>
            <a:ext cx="9317436" cy="10632248"/>
            <a:chOff x="0" y="0"/>
            <a:chExt cx="2453975" cy="2800263"/>
          </a:xfrm>
        </p:grpSpPr>
        <p:sp>
          <p:nvSpPr>
            <p:cNvPr name="Freeform 3" id="3"/>
            <p:cNvSpPr/>
            <p:nvPr/>
          </p:nvSpPr>
          <p:spPr>
            <a:xfrm flipH="false" flipV="false" rot="0">
              <a:off x="0" y="0"/>
              <a:ext cx="2453975" cy="2800263"/>
            </a:xfrm>
            <a:custGeom>
              <a:avLst/>
              <a:gdLst/>
              <a:ahLst/>
              <a:cxnLst/>
              <a:rect r="r" b="b" t="t" l="l"/>
              <a:pathLst>
                <a:path h="2800263" w="2453975">
                  <a:moveTo>
                    <a:pt x="0" y="0"/>
                  </a:moveTo>
                  <a:lnTo>
                    <a:pt x="2453975" y="0"/>
                  </a:lnTo>
                  <a:lnTo>
                    <a:pt x="2453975" y="2800263"/>
                  </a:lnTo>
                  <a:lnTo>
                    <a:pt x="0" y="2800263"/>
                  </a:lnTo>
                  <a:close/>
                </a:path>
              </a:pathLst>
            </a:custGeom>
            <a:solidFill>
              <a:srgbClr val="000000"/>
            </a:solidFill>
          </p:spPr>
        </p:sp>
        <p:sp>
          <p:nvSpPr>
            <p:cNvPr name="TextBox 4" id="4"/>
            <p:cNvSpPr txBox="true"/>
            <p:nvPr/>
          </p:nvSpPr>
          <p:spPr>
            <a:xfrm>
              <a:off x="0" y="-85725"/>
              <a:ext cx="2453975" cy="2885988"/>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7703197" y="1028700"/>
            <a:ext cx="9970975" cy="2555062"/>
          </a:xfrm>
          <a:custGeom>
            <a:avLst/>
            <a:gdLst/>
            <a:ahLst/>
            <a:cxnLst/>
            <a:rect r="r" b="b" t="t" l="l"/>
            <a:pathLst>
              <a:path h="2555062" w="9970975">
                <a:moveTo>
                  <a:pt x="0" y="0"/>
                </a:moveTo>
                <a:lnTo>
                  <a:pt x="9970976" y="0"/>
                </a:lnTo>
                <a:lnTo>
                  <a:pt x="9970976" y="2555062"/>
                </a:lnTo>
                <a:lnTo>
                  <a:pt x="0" y="2555062"/>
                </a:lnTo>
                <a:lnTo>
                  <a:pt x="0" y="0"/>
                </a:lnTo>
                <a:close/>
              </a:path>
            </a:pathLst>
          </a:custGeom>
          <a:blipFill>
            <a:blip r:embed="rId2"/>
            <a:stretch>
              <a:fillRect l="0" t="0" r="0" b="0"/>
            </a:stretch>
          </a:blipFill>
        </p:spPr>
      </p:sp>
      <p:sp>
        <p:nvSpPr>
          <p:cNvPr name="TextBox 6" id="6"/>
          <p:cNvSpPr txBox="true"/>
          <p:nvPr/>
        </p:nvSpPr>
        <p:spPr>
          <a:xfrm rot="0">
            <a:off x="666750" y="596900"/>
            <a:ext cx="3925148" cy="485775"/>
          </a:xfrm>
          <a:prstGeom prst="rect">
            <a:avLst/>
          </a:prstGeom>
        </p:spPr>
        <p:txBody>
          <a:bodyPr anchor="t" rtlCol="false" tIns="0" lIns="0" bIns="0" rIns="0">
            <a:spAutoFit/>
          </a:bodyPr>
          <a:lstStyle/>
          <a:p>
            <a:pPr algn="just">
              <a:lnSpc>
                <a:spcPts val="3359"/>
              </a:lnSpc>
            </a:pPr>
            <a:r>
              <a:rPr lang="en-US" sz="2799">
                <a:solidFill>
                  <a:srgbClr val="868686"/>
                </a:solidFill>
                <a:latin typeface="Admirably Display"/>
                <a:ea typeface="Admirably Display"/>
                <a:cs typeface="Admirably Display"/>
                <a:sym typeface="Admirably Display"/>
              </a:rPr>
              <a:t>Understanding Data</a:t>
            </a:r>
          </a:p>
        </p:txBody>
      </p:sp>
      <p:sp>
        <p:nvSpPr>
          <p:cNvPr name="TextBox 7" id="7"/>
          <p:cNvSpPr txBox="true"/>
          <p:nvPr/>
        </p:nvSpPr>
        <p:spPr>
          <a:xfrm rot="0">
            <a:off x="666750" y="1200150"/>
            <a:ext cx="6742626" cy="2138679"/>
          </a:xfrm>
          <a:prstGeom prst="rect">
            <a:avLst/>
          </a:prstGeom>
        </p:spPr>
        <p:txBody>
          <a:bodyPr anchor="t" rtlCol="false" tIns="0" lIns="0" bIns="0" rIns="0">
            <a:spAutoFit/>
          </a:bodyPr>
          <a:lstStyle/>
          <a:p>
            <a:pPr algn="l">
              <a:lnSpc>
                <a:spcPts val="7279"/>
              </a:lnSpc>
            </a:pPr>
            <a:r>
              <a:rPr lang="en-US" sz="9099">
                <a:solidFill>
                  <a:srgbClr val="FFFFFF"/>
                </a:solidFill>
                <a:latin typeface="Admirably Display"/>
                <a:ea typeface="Admirably Display"/>
                <a:cs typeface="Admirably Display"/>
                <a:sym typeface="Admirably Display"/>
              </a:rPr>
              <a:t>DATASET DESCRIPTION</a:t>
            </a:r>
          </a:p>
        </p:txBody>
      </p:sp>
      <p:sp>
        <p:nvSpPr>
          <p:cNvPr name="TextBox 8" id="8"/>
          <p:cNvSpPr txBox="true"/>
          <p:nvPr/>
        </p:nvSpPr>
        <p:spPr>
          <a:xfrm rot="0">
            <a:off x="666750" y="5295900"/>
            <a:ext cx="8250569" cy="4324350"/>
          </a:xfrm>
          <a:prstGeom prst="rect">
            <a:avLst/>
          </a:prstGeom>
        </p:spPr>
        <p:txBody>
          <a:bodyPr anchor="t" rtlCol="false" tIns="0" lIns="0" bIns="0" rIns="0">
            <a:spAutoFit/>
          </a:bodyPr>
          <a:lstStyle/>
          <a:p>
            <a:pPr algn="l">
              <a:lnSpc>
                <a:spcPts val="5039"/>
              </a:lnSpc>
            </a:pPr>
            <a:r>
              <a:rPr lang="en-US" sz="4199">
                <a:solidFill>
                  <a:srgbClr val="FFFFFF"/>
                </a:solidFill>
                <a:latin typeface="Admirably Display"/>
                <a:ea typeface="Admirably Display"/>
                <a:cs typeface="Admirably Display"/>
                <a:sym typeface="Admirably Display"/>
              </a:rPr>
              <a:t>Historical Data:</a:t>
            </a:r>
          </a:p>
          <a:p>
            <a:pPr algn="l">
              <a:lnSpc>
                <a:spcPts val="4079"/>
              </a:lnSpc>
            </a:pPr>
          </a:p>
          <a:p>
            <a:pPr algn="l">
              <a:lnSpc>
                <a:spcPts val="4079"/>
              </a:lnSpc>
            </a:pPr>
            <a:r>
              <a:rPr lang="en-US" sz="3399">
                <a:solidFill>
                  <a:srgbClr val="FFFFFF"/>
                </a:solidFill>
                <a:latin typeface="Admirably Display"/>
                <a:ea typeface="Admirably Display"/>
                <a:cs typeface="Admirably Display"/>
                <a:sym typeface="Admirably Display"/>
              </a:rPr>
              <a:t>Source: IMDb</a:t>
            </a:r>
          </a:p>
          <a:p>
            <a:pPr algn="l">
              <a:lnSpc>
                <a:spcPts val="4079"/>
              </a:lnSpc>
            </a:pPr>
            <a:r>
              <a:rPr lang="en-US" sz="3399">
                <a:solidFill>
                  <a:srgbClr val="FFFFFF"/>
                </a:solidFill>
                <a:latin typeface="Admirably Display"/>
                <a:ea typeface="Admirably Display"/>
                <a:cs typeface="Admirably Display"/>
                <a:sym typeface="Admirably Display"/>
              </a:rPr>
              <a:t>Content: Title Type, Primary Title, Start Year, Genres</a:t>
            </a:r>
          </a:p>
          <a:p>
            <a:pPr algn="l">
              <a:lnSpc>
                <a:spcPts val="4079"/>
              </a:lnSpc>
            </a:pPr>
            <a:r>
              <a:rPr lang="en-US" sz="3399">
                <a:solidFill>
                  <a:srgbClr val="FFFFFF"/>
                </a:solidFill>
                <a:latin typeface="Admirably Display"/>
                <a:ea typeface="Admirably Display"/>
                <a:cs typeface="Admirably Display"/>
                <a:sym typeface="Admirably Display"/>
              </a:rPr>
              <a:t>Use Case: Analyze long-term trends and benchmarks.</a:t>
            </a:r>
          </a:p>
          <a:p>
            <a:pPr algn="l">
              <a:lnSpc>
                <a:spcPts val="4079"/>
              </a:lnSpc>
            </a:pPr>
          </a:p>
        </p:txBody>
      </p:sp>
      <p:sp>
        <p:nvSpPr>
          <p:cNvPr name="TextBox 9" id="9"/>
          <p:cNvSpPr txBox="true"/>
          <p:nvPr/>
        </p:nvSpPr>
        <p:spPr>
          <a:xfrm rot="0">
            <a:off x="9715534" y="5272087"/>
            <a:ext cx="8250569" cy="4371975"/>
          </a:xfrm>
          <a:prstGeom prst="rect">
            <a:avLst/>
          </a:prstGeom>
        </p:spPr>
        <p:txBody>
          <a:bodyPr anchor="t" rtlCol="false" tIns="0" lIns="0" bIns="0" rIns="0">
            <a:spAutoFit/>
          </a:bodyPr>
          <a:lstStyle/>
          <a:p>
            <a:pPr algn="l">
              <a:lnSpc>
                <a:spcPts val="5039"/>
              </a:lnSpc>
            </a:pPr>
            <a:r>
              <a:rPr lang="en-US" sz="4199">
                <a:solidFill>
                  <a:srgbClr val="000000"/>
                </a:solidFill>
                <a:latin typeface="Admirably Display"/>
                <a:ea typeface="Admirably Display"/>
                <a:cs typeface="Admirably Display"/>
                <a:sym typeface="Admirably Display"/>
              </a:rPr>
              <a:t>Real-Time Data:</a:t>
            </a:r>
          </a:p>
          <a:p>
            <a:pPr algn="l">
              <a:lnSpc>
                <a:spcPts val="4439"/>
              </a:lnSpc>
            </a:pPr>
          </a:p>
          <a:p>
            <a:pPr algn="l">
              <a:lnSpc>
                <a:spcPts val="4079"/>
              </a:lnSpc>
            </a:pPr>
            <a:r>
              <a:rPr lang="en-US" sz="3399">
                <a:solidFill>
                  <a:srgbClr val="000000"/>
                </a:solidFill>
                <a:latin typeface="Admirably Display"/>
                <a:ea typeface="Admirably Display"/>
                <a:cs typeface="Admirably Display"/>
                <a:sym typeface="Admirably Display"/>
              </a:rPr>
              <a:t>Source: TMDb (The Movie Database)</a:t>
            </a:r>
          </a:p>
          <a:p>
            <a:pPr algn="l">
              <a:lnSpc>
                <a:spcPts val="4079"/>
              </a:lnSpc>
            </a:pPr>
            <a:r>
              <a:rPr lang="en-US" sz="3399">
                <a:solidFill>
                  <a:srgbClr val="000000"/>
                </a:solidFill>
                <a:latin typeface="Admirably Display"/>
                <a:ea typeface="Admirably Display"/>
                <a:cs typeface="Admirably Display"/>
                <a:sym typeface="Admirably Display"/>
              </a:rPr>
              <a:t>Content: Movie ID, Title, Release Date, Popularity, Vote Count, Genres</a:t>
            </a:r>
          </a:p>
          <a:p>
            <a:pPr algn="l">
              <a:lnSpc>
                <a:spcPts val="4079"/>
              </a:lnSpc>
            </a:pPr>
            <a:r>
              <a:rPr lang="en-US" sz="3399">
                <a:solidFill>
                  <a:srgbClr val="000000"/>
                </a:solidFill>
                <a:latin typeface="Admirably Display"/>
                <a:ea typeface="Admirably Display"/>
                <a:cs typeface="Admirably Display"/>
                <a:sym typeface="Admirably Display"/>
              </a:rPr>
              <a:t>Use Case: Immediate insights into current trends and audience behavior.</a:t>
            </a:r>
          </a:p>
          <a:p>
            <a:pPr algn="l">
              <a:lnSpc>
                <a:spcPts val="40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grpSp>
        <p:nvGrpSpPr>
          <p:cNvPr name="Group 2" id="2"/>
          <p:cNvGrpSpPr/>
          <p:nvPr/>
        </p:nvGrpSpPr>
        <p:grpSpPr>
          <a:xfrm rot="0">
            <a:off x="133316" y="0"/>
            <a:ext cx="9317436" cy="10632248"/>
            <a:chOff x="0" y="0"/>
            <a:chExt cx="2453975" cy="2800263"/>
          </a:xfrm>
        </p:grpSpPr>
        <p:sp>
          <p:nvSpPr>
            <p:cNvPr name="Freeform 3" id="3"/>
            <p:cNvSpPr/>
            <p:nvPr/>
          </p:nvSpPr>
          <p:spPr>
            <a:xfrm flipH="false" flipV="false" rot="0">
              <a:off x="0" y="0"/>
              <a:ext cx="2453975" cy="2800263"/>
            </a:xfrm>
            <a:custGeom>
              <a:avLst/>
              <a:gdLst/>
              <a:ahLst/>
              <a:cxnLst/>
              <a:rect r="r" b="b" t="t" l="l"/>
              <a:pathLst>
                <a:path h="2800263" w="2453975">
                  <a:moveTo>
                    <a:pt x="0" y="0"/>
                  </a:moveTo>
                  <a:lnTo>
                    <a:pt x="2453975" y="0"/>
                  </a:lnTo>
                  <a:lnTo>
                    <a:pt x="2453975" y="2800263"/>
                  </a:lnTo>
                  <a:lnTo>
                    <a:pt x="0" y="2800263"/>
                  </a:lnTo>
                  <a:close/>
                </a:path>
              </a:pathLst>
            </a:custGeom>
            <a:solidFill>
              <a:srgbClr val="000000"/>
            </a:solidFill>
          </p:spPr>
        </p:sp>
        <p:sp>
          <p:nvSpPr>
            <p:cNvPr name="TextBox 4" id="4"/>
            <p:cNvSpPr txBox="true"/>
            <p:nvPr/>
          </p:nvSpPr>
          <p:spPr>
            <a:xfrm>
              <a:off x="0" y="-85725"/>
              <a:ext cx="2453975" cy="2885988"/>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2025498" y="2909483"/>
            <a:ext cx="15440033" cy="6348817"/>
            <a:chOff x="0" y="0"/>
            <a:chExt cx="2392065" cy="983598"/>
          </a:xfrm>
        </p:grpSpPr>
        <p:sp>
          <p:nvSpPr>
            <p:cNvPr name="Freeform 6" id="6"/>
            <p:cNvSpPr/>
            <p:nvPr/>
          </p:nvSpPr>
          <p:spPr>
            <a:xfrm flipH="false" flipV="false" rot="0">
              <a:off x="0" y="0"/>
              <a:ext cx="2392065" cy="983598"/>
            </a:xfrm>
            <a:custGeom>
              <a:avLst/>
              <a:gdLst/>
              <a:ahLst/>
              <a:cxnLst/>
              <a:rect r="r" b="b" t="t" l="l"/>
              <a:pathLst>
                <a:path h="983598" w="2392065">
                  <a:moveTo>
                    <a:pt x="0" y="0"/>
                  </a:moveTo>
                  <a:lnTo>
                    <a:pt x="2392065" y="0"/>
                  </a:lnTo>
                  <a:lnTo>
                    <a:pt x="2392065" y="983598"/>
                  </a:lnTo>
                  <a:lnTo>
                    <a:pt x="0" y="983598"/>
                  </a:lnTo>
                  <a:close/>
                </a:path>
              </a:pathLst>
            </a:custGeom>
            <a:blipFill>
              <a:blip r:embed="rId2"/>
              <a:stretch>
                <a:fillRect l="0" t="-1527" r="0" b="-1527"/>
              </a:stretch>
            </a:blipFill>
          </p:spPr>
        </p:sp>
      </p:grpSp>
      <p:sp>
        <p:nvSpPr>
          <p:cNvPr name="TextBox 7" id="7"/>
          <p:cNvSpPr txBox="true"/>
          <p:nvPr/>
        </p:nvSpPr>
        <p:spPr>
          <a:xfrm rot="0">
            <a:off x="666750" y="596900"/>
            <a:ext cx="3925148" cy="485775"/>
          </a:xfrm>
          <a:prstGeom prst="rect">
            <a:avLst/>
          </a:prstGeom>
        </p:spPr>
        <p:txBody>
          <a:bodyPr anchor="t" rtlCol="false" tIns="0" lIns="0" bIns="0" rIns="0">
            <a:spAutoFit/>
          </a:bodyPr>
          <a:lstStyle/>
          <a:p>
            <a:pPr algn="just">
              <a:lnSpc>
                <a:spcPts val="3359"/>
              </a:lnSpc>
            </a:pPr>
            <a:r>
              <a:rPr lang="en-US" sz="2799">
                <a:solidFill>
                  <a:srgbClr val="868686"/>
                </a:solidFill>
                <a:latin typeface="Admirably Display"/>
                <a:ea typeface="Admirably Display"/>
                <a:cs typeface="Admirably Display"/>
                <a:sym typeface="Admirably Display"/>
              </a:rPr>
              <a:t>Understanding Data</a:t>
            </a:r>
          </a:p>
        </p:txBody>
      </p:sp>
      <p:sp>
        <p:nvSpPr>
          <p:cNvPr name="TextBox 8" id="8"/>
          <p:cNvSpPr txBox="true"/>
          <p:nvPr/>
        </p:nvSpPr>
        <p:spPr>
          <a:xfrm rot="0">
            <a:off x="666750" y="1044575"/>
            <a:ext cx="14227093" cy="1214754"/>
          </a:xfrm>
          <a:prstGeom prst="rect">
            <a:avLst/>
          </a:prstGeom>
        </p:spPr>
        <p:txBody>
          <a:bodyPr anchor="t" rtlCol="false" tIns="0" lIns="0" bIns="0" rIns="0">
            <a:spAutoFit/>
          </a:bodyPr>
          <a:lstStyle/>
          <a:p>
            <a:pPr algn="l">
              <a:lnSpc>
                <a:spcPts val="7279"/>
              </a:lnSpc>
            </a:pPr>
            <a:r>
              <a:rPr lang="en-US" sz="9099">
                <a:solidFill>
                  <a:srgbClr val="FFFFFF"/>
                </a:solidFill>
                <a:latin typeface="Admirably Display"/>
                <a:ea typeface="Admirably Display"/>
                <a:cs typeface="Admirably Display"/>
                <a:sym typeface="Admirably Display"/>
              </a:rPr>
              <a:t>SYSTEM ARCHITEC</a:t>
            </a:r>
            <a:r>
              <a:rPr lang="en-US" sz="9099">
                <a:solidFill>
                  <a:srgbClr val="000000"/>
                </a:solidFill>
                <a:latin typeface="Admirably Display"/>
                <a:ea typeface="Admirably Display"/>
                <a:cs typeface="Admirably Display"/>
                <a:sym typeface="Admirably Display"/>
              </a:rPr>
              <a:t>TURE</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DAGYMEfan-s</dc:identifier>
  <dcterms:modified xsi:type="dcterms:W3CDTF">2011-08-01T06:04:30Z</dcterms:modified>
  <cp:revision>1</cp:revision>
  <dc:title>flicks and figures: a data driven dive into cinema</dc:title>
</cp:coreProperties>
</file>